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68" r:id="rId3"/>
    <p:sldId id="271" r:id="rId4"/>
    <p:sldId id="257" r:id="rId5"/>
    <p:sldId id="258" r:id="rId6"/>
    <p:sldId id="259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18" d="100"/>
          <a:sy n="118" d="100"/>
        </p:scale>
        <p:origin x="-142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8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9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22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8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89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32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8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7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0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8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3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7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3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5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gfagcr.org/funded-projec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Slide1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322944"/>
            <a:ext cx="6911379" cy="2008236"/>
          </a:xfrm>
        </p:spPr>
        <p:txBody>
          <a:bodyPr/>
          <a:lstStyle/>
          <a:p>
            <a:r>
              <a:rPr lang="en-US" b="1" dirty="0" err="1" smtClean="0"/>
              <a:t>RACArctic</a:t>
            </a:r>
            <a:r>
              <a:rPr lang="en-US" dirty="0"/>
              <a:t> – Resilience and Adaptive Capacity of </a:t>
            </a:r>
            <a:r>
              <a:rPr lang="en-US" dirty="0" smtClean="0"/>
              <a:t>Arctic </a:t>
            </a:r>
            <a:r>
              <a:rPr lang="en-US" dirty="0"/>
              <a:t>marine systems under a changing climate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435088"/>
            <a:ext cx="7737458" cy="1809847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A japan-Norway-us collaboration</a:t>
            </a:r>
          </a:p>
          <a:p>
            <a:r>
              <a:rPr lang="en-US" sz="2400" dirty="0" err="1" smtClean="0"/>
              <a:t>Sei-Ichi</a:t>
            </a:r>
            <a:r>
              <a:rPr lang="en-US" sz="2400" dirty="0" smtClean="0"/>
              <a:t> </a:t>
            </a:r>
            <a:r>
              <a:rPr lang="en-US" sz="2400" dirty="0" err="1" smtClean="0"/>
              <a:t>saitoh</a:t>
            </a:r>
            <a:r>
              <a:rPr lang="en-US" sz="2400" dirty="0" smtClean="0"/>
              <a:t> (overall lead, japan)</a:t>
            </a:r>
          </a:p>
          <a:p>
            <a:r>
              <a:rPr lang="en-US" sz="2400" dirty="0" smtClean="0"/>
              <a:t>Franz </a:t>
            </a:r>
            <a:r>
              <a:rPr lang="en-US" sz="2400" dirty="0" err="1" smtClean="0"/>
              <a:t>mueter</a:t>
            </a:r>
            <a:r>
              <a:rPr lang="en-US" sz="2400" dirty="0" smtClean="0"/>
              <a:t> (US lead)</a:t>
            </a:r>
          </a:p>
          <a:p>
            <a:r>
              <a:rPr lang="en-US" sz="2400" dirty="0" smtClean="0"/>
              <a:t>ken </a:t>
            </a:r>
            <a:r>
              <a:rPr lang="en-US" sz="2400" dirty="0" err="1" smtClean="0"/>
              <a:t>drinkwater</a:t>
            </a:r>
            <a:r>
              <a:rPr lang="en-US" sz="2400" dirty="0" smtClean="0"/>
              <a:t> (Norway lead)</a:t>
            </a:r>
          </a:p>
        </p:txBody>
      </p:sp>
    </p:spTree>
    <p:extLst>
      <p:ext uri="{BB962C8B-B14F-4D97-AF65-F5344CB8AC3E}">
        <p14:creationId xmlns:p14="http://schemas.microsoft.com/office/powerpoint/2010/main" val="11586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655456"/>
            <a:ext cx="6345260" cy="3530600"/>
          </a:xfrm>
        </p:spPr>
        <p:txBody>
          <a:bodyPr>
            <a:norm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hree </a:t>
            </a:r>
            <a:r>
              <a:rPr lang="en-US" sz="2400" dirty="0"/>
              <a:t>workshops </a:t>
            </a:r>
            <a:r>
              <a:rPr lang="en-US" sz="2400" dirty="0" smtClean="0"/>
              <a:t>(Japan, Norway, US) involving:</a:t>
            </a:r>
          </a:p>
          <a:p>
            <a:pPr lvl="1"/>
            <a:r>
              <a:rPr lang="en-US" sz="2000" dirty="0" smtClean="0"/>
              <a:t>Principle Investigators from </a:t>
            </a:r>
            <a:r>
              <a:rPr lang="en-US" sz="2000" dirty="0"/>
              <a:t>each </a:t>
            </a:r>
            <a:r>
              <a:rPr lang="en-US" sz="2000" dirty="0" smtClean="0"/>
              <a:t>country</a:t>
            </a:r>
          </a:p>
          <a:p>
            <a:pPr lvl="1"/>
            <a:r>
              <a:rPr lang="en-US" sz="2000" dirty="0" smtClean="0"/>
              <a:t>Stakeholders </a:t>
            </a:r>
            <a:r>
              <a:rPr lang="en-US" sz="2000" dirty="0"/>
              <a:t>from the seafood </a:t>
            </a:r>
            <a:r>
              <a:rPr lang="en-US" sz="2000" dirty="0" smtClean="0"/>
              <a:t>industry</a:t>
            </a:r>
          </a:p>
          <a:p>
            <a:pPr lvl="1"/>
            <a:r>
              <a:rPr lang="en-US" sz="2000" dirty="0" smtClean="0"/>
              <a:t>Arctic </a:t>
            </a:r>
            <a:r>
              <a:rPr lang="en-US" sz="2000" dirty="0"/>
              <a:t>communities dependent on marine </a:t>
            </a:r>
            <a:r>
              <a:rPr lang="en-US" sz="2000" dirty="0" smtClean="0"/>
              <a:t>ecosystems</a:t>
            </a:r>
          </a:p>
          <a:p>
            <a:pPr lvl="1"/>
            <a:r>
              <a:rPr lang="en-US" sz="2000" dirty="0" smtClean="0"/>
              <a:t>Agencies </a:t>
            </a:r>
            <a:r>
              <a:rPr lang="en-US" sz="2000" dirty="0"/>
              <a:t>managing Arctic living marine </a:t>
            </a:r>
            <a:r>
              <a:rPr lang="en-US" sz="2000" dirty="0" smtClean="0"/>
              <a:t>resources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35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69" y="927098"/>
            <a:ext cx="7270113" cy="709865"/>
          </a:xfrm>
        </p:spPr>
        <p:txBody>
          <a:bodyPr/>
          <a:lstStyle/>
          <a:p>
            <a:r>
              <a:rPr lang="en-US" dirty="0" smtClean="0"/>
              <a:t>Workshop 1: Japan </a:t>
            </a:r>
            <a:r>
              <a:rPr lang="en-US" sz="2000" dirty="0" smtClean="0"/>
              <a:t>(</a:t>
            </a:r>
            <a:r>
              <a:rPr lang="en-US" sz="2000" dirty="0"/>
              <a:t>Hakodate,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                         March 2016?)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3" y="2306783"/>
            <a:ext cx="7689273" cy="4551218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Project </a:t>
            </a:r>
            <a:r>
              <a:rPr lang="en-US" sz="2000" dirty="0"/>
              <a:t>PIs </a:t>
            </a:r>
            <a:r>
              <a:rPr lang="en-US" sz="2000" dirty="0" smtClean="0"/>
              <a:t>&amp; collaborators from </a:t>
            </a:r>
            <a:r>
              <a:rPr lang="en-US" sz="2000" dirty="0"/>
              <a:t>all member </a:t>
            </a:r>
            <a:r>
              <a:rPr lang="en-US" sz="2000" dirty="0" smtClean="0"/>
              <a:t>countries</a:t>
            </a:r>
          </a:p>
          <a:p>
            <a:r>
              <a:rPr lang="en-US" sz="2000" dirty="0" smtClean="0"/>
              <a:t>Japanese stakeholders:</a:t>
            </a:r>
          </a:p>
          <a:p>
            <a:pPr lvl="1"/>
            <a:r>
              <a:rPr lang="en-US" sz="1800" dirty="0" smtClean="0"/>
              <a:t>major </a:t>
            </a:r>
            <a:r>
              <a:rPr lang="en-US" sz="1800" dirty="0"/>
              <a:t>fishing companies (</a:t>
            </a:r>
            <a:r>
              <a:rPr lang="en-US" sz="1800" dirty="0" err="1"/>
              <a:t>Nissui</a:t>
            </a:r>
            <a:r>
              <a:rPr lang="en-US" sz="1800" dirty="0"/>
              <a:t>, </a:t>
            </a:r>
            <a:r>
              <a:rPr lang="en-US" sz="1800" dirty="0" smtClean="0"/>
              <a:t>Maruha-Nichiro)</a:t>
            </a:r>
          </a:p>
          <a:p>
            <a:pPr lvl="1"/>
            <a:r>
              <a:rPr lang="en-US" sz="1800" dirty="0" smtClean="0"/>
              <a:t>food </a:t>
            </a:r>
            <a:r>
              <a:rPr lang="en-US" sz="1800" dirty="0"/>
              <a:t>supply companies (Arcs holdings, Otsuka holdings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fuel </a:t>
            </a:r>
            <a:r>
              <a:rPr lang="en-US" sz="1800" dirty="0"/>
              <a:t>shipping company planning to use ice breakers in the Arctic (</a:t>
            </a:r>
            <a:r>
              <a:rPr lang="en-US" sz="1800" dirty="0" err="1" smtClean="0"/>
              <a:t>Shosen</a:t>
            </a:r>
            <a:r>
              <a:rPr lang="en-US" sz="1800" dirty="0" smtClean="0"/>
              <a:t>-Mitsui)</a:t>
            </a:r>
          </a:p>
          <a:p>
            <a:pPr lvl="1"/>
            <a:r>
              <a:rPr lang="en-US" sz="1800" dirty="0" smtClean="0"/>
              <a:t>members </a:t>
            </a:r>
            <a:r>
              <a:rPr lang="en-US" sz="1800" dirty="0"/>
              <a:t>of fisher’s </a:t>
            </a:r>
            <a:r>
              <a:rPr lang="en-US" sz="1800" dirty="0" smtClean="0"/>
              <a:t>associations</a:t>
            </a:r>
          </a:p>
          <a:p>
            <a:pPr lvl="1"/>
            <a:r>
              <a:rPr lang="en-US" sz="1800" dirty="0" smtClean="0"/>
              <a:t>regional </a:t>
            </a:r>
            <a:r>
              <a:rPr lang="en-US" sz="1800" dirty="0"/>
              <a:t>fisheries management </a:t>
            </a:r>
            <a:r>
              <a:rPr lang="en-US" sz="1800" dirty="0" smtClean="0"/>
              <a:t>council</a:t>
            </a:r>
          </a:p>
          <a:p>
            <a:pPr lvl="1"/>
            <a:r>
              <a:rPr lang="en-US" sz="1800" dirty="0" smtClean="0"/>
              <a:t>Government </a:t>
            </a:r>
            <a:r>
              <a:rPr lang="en-US" sz="1800" dirty="0"/>
              <a:t>of </a:t>
            </a:r>
            <a:r>
              <a:rPr lang="en-US" sz="1800" dirty="0" smtClean="0"/>
              <a:t>Hokkaido</a:t>
            </a:r>
          </a:p>
          <a:p>
            <a:r>
              <a:rPr lang="en-US" sz="2000" dirty="0" smtClean="0"/>
              <a:t>Stakeholders </a:t>
            </a:r>
            <a:r>
              <a:rPr lang="en-US" sz="2000" dirty="0"/>
              <a:t>from the US and </a:t>
            </a:r>
            <a:r>
              <a:rPr lang="en-US" sz="2000" dirty="0" smtClean="0"/>
              <a:t>Norway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546273" y="4992965"/>
            <a:ext cx="223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Will be invited, participation uncertain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912427" y="4655123"/>
            <a:ext cx="457200" cy="15586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2: Alaska (2017)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37" y="2306783"/>
            <a:ext cx="7886700" cy="4551218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Project </a:t>
            </a:r>
            <a:r>
              <a:rPr lang="en-US" sz="2400" dirty="0"/>
              <a:t>PIs </a:t>
            </a:r>
            <a:r>
              <a:rPr lang="en-US" sz="2400" dirty="0" smtClean="0"/>
              <a:t>&amp; collaborators from </a:t>
            </a:r>
            <a:r>
              <a:rPr lang="en-US" sz="2400" dirty="0"/>
              <a:t>all member </a:t>
            </a:r>
            <a:r>
              <a:rPr lang="en-US" sz="2400" dirty="0" smtClean="0"/>
              <a:t>countries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takeholders </a:t>
            </a:r>
            <a:r>
              <a:rPr lang="en-US" sz="2400" dirty="0"/>
              <a:t>from the most immediately affected coastal communities in the Bering Strait </a:t>
            </a:r>
            <a:r>
              <a:rPr lang="en-US" sz="2400" dirty="0" smtClean="0"/>
              <a:t>region</a:t>
            </a:r>
          </a:p>
          <a:p>
            <a:r>
              <a:rPr lang="en-US" sz="2400" dirty="0" smtClean="0"/>
              <a:t>Other regional stakeholders: </a:t>
            </a:r>
            <a:endParaRPr lang="en-US" sz="2400" dirty="0"/>
          </a:p>
          <a:p>
            <a:pPr lvl="1"/>
            <a:r>
              <a:rPr lang="en-US" sz="2000" dirty="0"/>
              <a:t>US fishing industry (pollock and flatfish fleets) </a:t>
            </a:r>
          </a:p>
          <a:p>
            <a:pPr lvl="1"/>
            <a:r>
              <a:rPr lang="en-US" sz="2000" dirty="0"/>
              <a:t>North Pacific Fisheries Management </a:t>
            </a:r>
            <a:r>
              <a:rPr lang="en-US" sz="2000" dirty="0" smtClean="0"/>
              <a:t>Council</a:t>
            </a:r>
          </a:p>
          <a:p>
            <a:pPr lvl="1"/>
            <a:r>
              <a:rPr lang="en-US" sz="2000" dirty="0" smtClean="0"/>
              <a:t>Bureau </a:t>
            </a:r>
            <a:r>
              <a:rPr lang="en-US" sz="2000" dirty="0"/>
              <a:t>of Ocean Energy </a:t>
            </a:r>
            <a:r>
              <a:rPr lang="en-US" sz="2000" dirty="0" smtClean="0"/>
              <a:t>Management</a:t>
            </a:r>
          </a:p>
          <a:p>
            <a:pPr lvl="1"/>
            <a:r>
              <a:rPr lang="en-US" sz="2000" dirty="0" smtClean="0"/>
              <a:t>State </a:t>
            </a:r>
            <a:r>
              <a:rPr lang="en-US" sz="2000" dirty="0"/>
              <a:t>of Alaska</a:t>
            </a:r>
          </a:p>
          <a:p>
            <a:r>
              <a:rPr lang="en-US" sz="2400" dirty="0" smtClean="0"/>
              <a:t>Stakeholders </a:t>
            </a:r>
            <a:r>
              <a:rPr lang="en-US" sz="2400" dirty="0"/>
              <a:t>from </a:t>
            </a:r>
            <a:r>
              <a:rPr lang="en-US" sz="2400" dirty="0" smtClean="0"/>
              <a:t>Japan </a:t>
            </a:r>
            <a:r>
              <a:rPr lang="en-US" sz="2400" dirty="0"/>
              <a:t>and </a:t>
            </a:r>
            <a:r>
              <a:rPr lang="en-US" sz="2400" dirty="0" smtClean="0"/>
              <a:t>Norway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299614" y="5735782"/>
            <a:ext cx="223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Will be invited, participation uncertain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773223" y="5735782"/>
            <a:ext cx="436419" cy="9663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3: Norway (2018)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3" y="2306783"/>
            <a:ext cx="7689273" cy="4551218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Project </a:t>
            </a:r>
            <a:r>
              <a:rPr lang="en-US" sz="2400" dirty="0"/>
              <a:t>PIs </a:t>
            </a:r>
            <a:r>
              <a:rPr lang="en-US" sz="2400" dirty="0" smtClean="0"/>
              <a:t>&amp; collaborators from </a:t>
            </a:r>
            <a:r>
              <a:rPr lang="en-US" sz="2400" dirty="0"/>
              <a:t>all member </a:t>
            </a:r>
            <a:r>
              <a:rPr lang="en-US" sz="2400" dirty="0" smtClean="0"/>
              <a:t>countries</a:t>
            </a:r>
          </a:p>
          <a:p>
            <a:r>
              <a:rPr lang="en-US" sz="2400" dirty="0" smtClean="0"/>
              <a:t>Regional stakeholders: </a:t>
            </a:r>
            <a:endParaRPr lang="en-US" sz="2400" dirty="0"/>
          </a:p>
          <a:p>
            <a:pPr lvl="1"/>
            <a:r>
              <a:rPr lang="en-US" sz="2000" dirty="0" smtClean="0"/>
              <a:t>Offshore and inshore fishing industry</a:t>
            </a:r>
          </a:p>
          <a:p>
            <a:pPr lvl="1"/>
            <a:r>
              <a:rPr lang="en-US" sz="2000" dirty="0" smtClean="0"/>
              <a:t>Fisheries managers</a:t>
            </a:r>
          </a:p>
          <a:p>
            <a:pPr lvl="1"/>
            <a:r>
              <a:rPr lang="en-US" sz="2000" dirty="0" smtClean="0"/>
              <a:t>Mayors of affected coastal communities</a:t>
            </a:r>
            <a:endParaRPr lang="en-US" sz="2000" dirty="0"/>
          </a:p>
          <a:p>
            <a:r>
              <a:rPr lang="en-US" sz="2400" dirty="0" smtClean="0"/>
              <a:t>Stakeholders </a:t>
            </a:r>
            <a:r>
              <a:rPr lang="en-US" sz="2400" dirty="0"/>
              <a:t>from the US and </a:t>
            </a:r>
            <a:r>
              <a:rPr lang="en-US" sz="2400" dirty="0" smtClean="0"/>
              <a:t>Japan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696940" y="4968315"/>
            <a:ext cx="223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invited, participation uncertain)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354" y="2229424"/>
            <a:ext cx="8279619" cy="4420755"/>
          </a:xfrm>
        </p:spPr>
        <p:txBody>
          <a:bodyPr>
            <a:noAutofit/>
          </a:bodyPr>
          <a:lstStyle/>
          <a:p>
            <a:r>
              <a:rPr lang="en-US" sz="2000" dirty="0" smtClean="0"/>
              <a:t>Data inventory for data collected as part of national projects, data archived in and available through national data centers</a:t>
            </a:r>
          </a:p>
          <a:p>
            <a:r>
              <a:rPr lang="en-US" sz="2000" dirty="0" smtClean="0"/>
              <a:t>Peer-reviewed publications: </a:t>
            </a:r>
            <a:r>
              <a:rPr lang="en-US" sz="2000" dirty="0"/>
              <a:t>P</a:t>
            </a:r>
            <a:r>
              <a:rPr lang="en-US" sz="2000" dirty="0" smtClean="0"/>
              <a:t>apers </a:t>
            </a:r>
            <a:r>
              <a:rPr lang="en-US" sz="2000" dirty="0"/>
              <a:t>on the ecosystem, fisheries management and </a:t>
            </a:r>
            <a:r>
              <a:rPr lang="en-US" sz="2000" dirty="0" smtClean="0"/>
              <a:t>socio-economics to be published in a special issue</a:t>
            </a:r>
          </a:p>
          <a:p>
            <a:r>
              <a:rPr lang="en-US" sz="2000" dirty="0" smtClean="0"/>
              <a:t>Presentations at international meetings: PICES, ICES, Ocean Science Meeting, ESSAS, Arctic Frontiers conference, Arctic Science Summit week, and others</a:t>
            </a:r>
          </a:p>
          <a:p>
            <a:r>
              <a:rPr lang="en-US" sz="2000" dirty="0" smtClean="0"/>
              <a:t>Dissemination of results to managers through involvement of PIs in national management organizations and at various national and international fora</a:t>
            </a:r>
          </a:p>
          <a:p>
            <a:r>
              <a:rPr lang="en-US" sz="2000" dirty="0" smtClean="0"/>
              <a:t>Summary of findings (brochure) for stakeholders and for the broader public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80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15548" b="17873"/>
          <a:stretch/>
        </p:blipFill>
        <p:spPr>
          <a:xfrm>
            <a:off x="489151" y="2556166"/>
            <a:ext cx="8093739" cy="43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Investigators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257212"/>
              </p:ext>
            </p:extLst>
          </p:nvPr>
        </p:nvGraphicFramePr>
        <p:xfrm>
          <a:off x="1164936" y="2613891"/>
          <a:ext cx="6700983" cy="376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661"/>
                <a:gridCol w="2233661"/>
                <a:gridCol w="2233661"/>
              </a:tblGrid>
              <a:tr h="4712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Japan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Norway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USA</a:t>
                      </a:r>
                      <a:endParaRPr lang="en-US" b="1" dirty="0"/>
                    </a:p>
                  </a:txBody>
                  <a:tcPr/>
                </a:tc>
              </a:tr>
              <a:tr h="47121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Sei-Ichi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Saitoh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Ken Drinkwater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Franz Mueter</a:t>
                      </a:r>
                      <a:endParaRPr lang="en-US" b="1" dirty="0"/>
                    </a:p>
                  </a:txBody>
                  <a:tcPr anchor="ctr"/>
                </a:tc>
              </a:tr>
              <a:tr h="471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Naomi Harada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Arne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Eide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George Hunt</a:t>
                      </a:r>
                    </a:p>
                  </a:txBody>
                  <a:tcPr marL="9525" marR="9525" marT="9525" marB="0" anchor="ctr"/>
                </a:tc>
              </a:tr>
              <a:tr h="471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Takashi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Kikushi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Alf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Håkon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Hoel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Alan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Haynie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71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Toru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Hirawake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Randi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Ingvaldsen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Henry Huntington</a:t>
                      </a:r>
                    </a:p>
                  </a:txBody>
                  <a:tcPr marL="9525" marR="9525" marT="9525" marB="0" anchor="ctr"/>
                </a:tc>
              </a:tr>
              <a:tr h="471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Yutaka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Watanuki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Melissa Chierici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Mike Sigler</a:t>
                      </a:r>
                    </a:p>
                  </a:txBody>
                  <a:tcPr marL="9525" marR="9525" marT="9525" marB="0" anchor="ctr"/>
                </a:tc>
              </a:tr>
              <a:tr h="471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Mitsutaku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Makino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Benjamin Planque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71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Hiroki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Takakura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 Erik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Stiansen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3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Kick-off meeting</a:t>
            </a:r>
            <a:br>
              <a:rPr lang="en-US" dirty="0" smtClean="0"/>
            </a:br>
            <a:r>
              <a:rPr lang="en-US" dirty="0" smtClean="0"/>
              <a:t>June 18, 2015, Seattle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7737" y="2426855"/>
            <a:ext cx="7614600" cy="3921991"/>
          </a:xfrm>
        </p:spPr>
        <p:txBody>
          <a:bodyPr>
            <a:noAutofit/>
          </a:bodyPr>
          <a:lstStyle/>
          <a:p>
            <a:r>
              <a:rPr lang="en-US" sz="2000" dirty="0"/>
              <a:t>Brief review of goals &amp; objectives, deliverables, </a:t>
            </a:r>
            <a:r>
              <a:rPr lang="en-US" sz="2000" dirty="0" smtClean="0"/>
              <a:t>timeline</a:t>
            </a:r>
            <a:endParaRPr lang="en-US" sz="2000" dirty="0"/>
          </a:p>
          <a:p>
            <a:r>
              <a:rPr lang="en-US" sz="2000" dirty="0"/>
              <a:t>Review of related efforts / </a:t>
            </a:r>
            <a:r>
              <a:rPr lang="en-US" sz="2000" dirty="0" smtClean="0"/>
              <a:t>projects:</a:t>
            </a:r>
            <a:endParaRPr lang="en-US" sz="2000" dirty="0"/>
          </a:p>
          <a:p>
            <a:pPr lvl="1"/>
            <a:r>
              <a:rPr lang="en-US" sz="1800" dirty="0"/>
              <a:t>Arctic </a:t>
            </a:r>
            <a:r>
              <a:rPr lang="en-US" sz="1800" dirty="0" smtClean="0"/>
              <a:t>Council: 'Sustainable </a:t>
            </a:r>
            <a:r>
              <a:rPr lang="en-US" sz="1800" dirty="0"/>
              <a:t>Development WG' (SDWG)</a:t>
            </a:r>
          </a:p>
          <a:p>
            <a:pPr lvl="1"/>
            <a:r>
              <a:rPr lang="en-US" sz="1800" dirty="0"/>
              <a:t>Related Belmont </a:t>
            </a:r>
            <a:r>
              <a:rPr lang="en-US" sz="1800" dirty="0" smtClean="0"/>
              <a:t>projects </a:t>
            </a:r>
            <a:r>
              <a:rPr lang="en-US" dirty="0" smtClean="0"/>
              <a:t>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igfagcr.org/funded-projects</a:t>
            </a:r>
            <a:r>
              <a:rPr lang="en-US" dirty="0" smtClean="0"/>
              <a:t>)</a:t>
            </a:r>
            <a:endParaRPr lang="en-US" sz="1800" dirty="0"/>
          </a:p>
          <a:p>
            <a:pPr lvl="1"/>
            <a:r>
              <a:rPr lang="en-US" sz="1800" dirty="0"/>
              <a:t>O</a:t>
            </a:r>
            <a:r>
              <a:rPr lang="en-US" sz="1800" dirty="0" smtClean="0"/>
              <a:t>ther </a:t>
            </a:r>
            <a:r>
              <a:rPr lang="en-US" sz="1800" dirty="0"/>
              <a:t>ongoing </a:t>
            </a:r>
            <a:r>
              <a:rPr lang="en-US" sz="1800" dirty="0" smtClean="0"/>
              <a:t>projects </a:t>
            </a:r>
            <a:endParaRPr lang="en-US" sz="1800" dirty="0"/>
          </a:p>
          <a:p>
            <a:r>
              <a:rPr lang="en-US" sz="2000" dirty="0" smtClean="0"/>
              <a:t>Plans for</a:t>
            </a:r>
            <a:r>
              <a:rPr lang="en-US" sz="2000" dirty="0"/>
              <a:t> Japan </a:t>
            </a:r>
            <a:r>
              <a:rPr lang="en-US" sz="2000" dirty="0" smtClean="0"/>
              <a:t>meeting (March 2016, Hakodate?)</a:t>
            </a:r>
            <a:endParaRPr lang="en-US" sz="2000" dirty="0"/>
          </a:p>
          <a:p>
            <a:r>
              <a:rPr lang="en-US" sz="2000" dirty="0"/>
              <a:t>Review and refine </a:t>
            </a:r>
            <a:r>
              <a:rPr lang="en-US" sz="2000" dirty="0" smtClean="0"/>
              <a:t>timeline</a:t>
            </a:r>
          </a:p>
          <a:p>
            <a:pPr lvl="1"/>
            <a:r>
              <a:rPr lang="en-US" sz="1800" dirty="0" smtClean="0"/>
              <a:t>US (2017) </a:t>
            </a:r>
            <a:r>
              <a:rPr lang="en-US" sz="1800" dirty="0"/>
              <a:t>and Norway </a:t>
            </a:r>
            <a:r>
              <a:rPr lang="en-US" sz="1800" dirty="0" smtClean="0"/>
              <a:t>(2018) meetings</a:t>
            </a:r>
          </a:p>
          <a:p>
            <a:pPr lvl="1"/>
            <a:r>
              <a:rPr lang="en-US" sz="1800" dirty="0" smtClean="0"/>
              <a:t>Belmont meetings?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035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0" y="2884058"/>
            <a:ext cx="7354827" cy="3530600"/>
          </a:xfrm>
        </p:spPr>
        <p:txBody>
          <a:bodyPr>
            <a:norm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eview </a:t>
            </a:r>
            <a:r>
              <a:rPr lang="en-US" sz="2400" dirty="0"/>
              <a:t>and synthesize results from national programs </a:t>
            </a:r>
            <a:r>
              <a:rPr lang="en-US" sz="2400" dirty="0" smtClean="0"/>
              <a:t>in the three member </a:t>
            </a:r>
            <a:r>
              <a:rPr lang="en-US" sz="2400" dirty="0"/>
              <a:t>countries (Japan, USA, Norway) </a:t>
            </a:r>
            <a:r>
              <a:rPr lang="en-US" sz="2400" dirty="0" smtClean="0"/>
              <a:t>to </a:t>
            </a:r>
            <a:r>
              <a:rPr lang="en-US" sz="2400" b="1" dirty="0"/>
              <a:t>assess the resilience and adaptive capacity of these arctic marine systems in a changing climate</a:t>
            </a:r>
            <a:r>
              <a:rPr lang="en-US" sz="2400" dirty="0"/>
              <a:t>, from both a natural and social science perspective. 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18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4" y="2447635"/>
            <a:ext cx="7616536" cy="4088245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Review and synthesize the </a:t>
            </a:r>
            <a:r>
              <a:rPr lang="en-US" sz="2000" b="1" dirty="0"/>
              <a:t>potential for changes in the physical and chemical oceanography</a:t>
            </a:r>
            <a:r>
              <a:rPr lang="en-US" sz="2000" dirty="0"/>
              <a:t> under future climate using state-of-the-art models.</a:t>
            </a:r>
          </a:p>
          <a:p>
            <a:r>
              <a:rPr lang="en-US" sz="2000" dirty="0"/>
              <a:t>Review and synthesize what is known about potential </a:t>
            </a:r>
            <a:r>
              <a:rPr lang="en-US" sz="2000" b="1" dirty="0"/>
              <a:t>changes at the bottom of the food web</a:t>
            </a:r>
            <a:r>
              <a:rPr lang="en-US" sz="2000" dirty="0"/>
              <a:t>, including: </a:t>
            </a:r>
            <a:endParaRPr lang="en-US" sz="20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b="1" dirty="0"/>
              <a:t>supply of nutrients </a:t>
            </a:r>
            <a:r>
              <a:rPr lang="en-US" sz="1800" dirty="0"/>
              <a:t>to surface </a:t>
            </a:r>
            <a:r>
              <a:rPr lang="en-US" sz="1800" dirty="0" smtClean="0"/>
              <a:t>waters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impact of </a:t>
            </a:r>
            <a:r>
              <a:rPr lang="en-US" sz="1800" b="1" dirty="0"/>
              <a:t>ocean acidification </a:t>
            </a:r>
            <a:r>
              <a:rPr lang="en-US" sz="1800" dirty="0"/>
              <a:t>on calcifying </a:t>
            </a:r>
            <a:r>
              <a:rPr lang="en-US" sz="1800" dirty="0" smtClean="0"/>
              <a:t>organisms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magnitude and </a:t>
            </a:r>
            <a:r>
              <a:rPr lang="en-US" sz="1800" b="1" dirty="0"/>
              <a:t>seasonal timing </a:t>
            </a:r>
            <a:r>
              <a:rPr lang="en-US" sz="1800" dirty="0"/>
              <a:t>of primary </a:t>
            </a:r>
            <a:r>
              <a:rPr lang="en-US" sz="1800" dirty="0" smtClean="0"/>
              <a:t>production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distribution, abundance, and </a:t>
            </a:r>
            <a:r>
              <a:rPr lang="en-US" sz="1800" b="1" dirty="0"/>
              <a:t>species composition of zooplankton</a:t>
            </a:r>
            <a:r>
              <a:rPr lang="en-US" sz="1800" dirty="0"/>
              <a:t>; and 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role of </a:t>
            </a:r>
            <a:r>
              <a:rPr lang="en-US" sz="1800" b="1" dirty="0"/>
              <a:t>temperature changes and advection </a:t>
            </a:r>
            <a:r>
              <a:rPr lang="en-US" sz="1800" dirty="0"/>
              <a:t>in these processes.</a:t>
            </a:r>
          </a:p>
        </p:txBody>
      </p:sp>
    </p:spTree>
    <p:extLst>
      <p:ext uri="{BB962C8B-B14F-4D97-AF65-F5344CB8AC3E}">
        <p14:creationId xmlns:p14="http://schemas.microsoft.com/office/powerpoint/2010/main" val="4983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2447637"/>
            <a:ext cx="6961909" cy="3932382"/>
          </a:xfrm>
        </p:spPr>
        <p:txBody>
          <a:bodyPr>
            <a:noAutofit/>
          </a:bodyPr>
          <a:lstStyle/>
          <a:p>
            <a:r>
              <a:rPr lang="en-US" sz="2000" dirty="0"/>
              <a:t>Assess </a:t>
            </a:r>
            <a:r>
              <a:rPr lang="en-US" sz="2000" b="1" dirty="0"/>
              <a:t>implications</a:t>
            </a:r>
            <a:r>
              <a:rPr lang="en-US" sz="2000" dirty="0"/>
              <a:t> of these changes for </a:t>
            </a:r>
            <a:r>
              <a:rPr lang="en-US" sz="2000" b="1" dirty="0"/>
              <a:t>fish populations and fisheries</a:t>
            </a:r>
            <a:r>
              <a:rPr lang="en-US" sz="2000" dirty="0"/>
              <a:t> in the Subarctic to Arctic transition </a:t>
            </a:r>
            <a:r>
              <a:rPr lang="en-US" sz="2000" dirty="0" smtClean="0"/>
              <a:t>zone</a:t>
            </a:r>
          </a:p>
          <a:p>
            <a:pPr lvl="1"/>
            <a:r>
              <a:rPr lang="en-US" sz="1800" dirty="0" smtClean="0"/>
              <a:t>How </a:t>
            </a:r>
            <a:r>
              <a:rPr lang="en-US" sz="1800" dirty="0"/>
              <a:t>will the spatial distribution of fish </a:t>
            </a:r>
            <a:r>
              <a:rPr lang="en-US" sz="1800" dirty="0" smtClean="0"/>
              <a:t>change?</a:t>
            </a:r>
          </a:p>
          <a:p>
            <a:pPr lvl="1"/>
            <a:r>
              <a:rPr lang="en-US" sz="1800" dirty="0" smtClean="0"/>
              <a:t>What </a:t>
            </a:r>
            <a:r>
              <a:rPr lang="en-US" sz="1800" dirty="0"/>
              <a:t>is the likelihood that new fish populations become established in the </a:t>
            </a:r>
            <a:r>
              <a:rPr lang="en-US" sz="1800" dirty="0" smtClean="0"/>
              <a:t>Arctic?</a:t>
            </a:r>
          </a:p>
          <a:p>
            <a:pPr lvl="1"/>
            <a:r>
              <a:rPr lang="en-US" sz="1800" dirty="0" smtClean="0"/>
              <a:t>What </a:t>
            </a:r>
            <a:r>
              <a:rPr lang="en-US" sz="1800" dirty="0"/>
              <a:t>is the potential for new fisheries to develop outside of historical fishing areas? </a:t>
            </a:r>
            <a:endParaRPr lang="en-US" sz="1800" dirty="0" smtClean="0"/>
          </a:p>
          <a:p>
            <a:r>
              <a:rPr lang="en-US" sz="2000" dirty="0"/>
              <a:t>Assess the </a:t>
            </a:r>
            <a:r>
              <a:rPr lang="en-US" sz="2000" b="1" dirty="0"/>
              <a:t>resilience of the Arctic marine ecosystem</a:t>
            </a:r>
            <a:r>
              <a:rPr lang="en-US" sz="2000" dirty="0"/>
              <a:t>, in particular fish populations and their zooplankton prey, </a:t>
            </a:r>
            <a:r>
              <a:rPr lang="en-US" sz="2000" b="1" dirty="0"/>
              <a:t>to changes</a:t>
            </a:r>
            <a:r>
              <a:rPr lang="en-US" sz="2000" dirty="0"/>
              <a:t> in physical forcing and primary production.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3522519"/>
            <a:ext cx="2597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Building on earlier workshop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Hollowed et al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Informed by new data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452755" y="3470564"/>
            <a:ext cx="353291" cy="17537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81" y="2509982"/>
            <a:ext cx="7645773" cy="39323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Identify </a:t>
            </a:r>
            <a:r>
              <a:rPr lang="en-US" sz="2400" b="1" dirty="0"/>
              <a:t>key challenges</a:t>
            </a:r>
            <a:r>
              <a:rPr lang="en-US" sz="2400" dirty="0"/>
              <a:t>, including threats and opportunities, </a:t>
            </a:r>
            <a:r>
              <a:rPr lang="en-US" sz="2400" b="1" dirty="0"/>
              <a:t>for the fishing industry and for subsistence users</a:t>
            </a:r>
            <a:r>
              <a:rPr lang="en-US" sz="2400" dirty="0"/>
              <a:t> arising from these anticipated </a:t>
            </a:r>
            <a:r>
              <a:rPr lang="en-US" sz="2400" dirty="0" smtClean="0"/>
              <a:t>changes</a:t>
            </a:r>
            <a:endParaRPr lang="en-US" sz="2400" dirty="0"/>
          </a:p>
          <a:p>
            <a:r>
              <a:rPr lang="en-US" sz="2400" dirty="0" smtClean="0"/>
              <a:t>Evaluate </a:t>
            </a:r>
            <a:r>
              <a:rPr lang="en-US" sz="2400" dirty="0"/>
              <a:t>the </a:t>
            </a:r>
            <a:r>
              <a:rPr lang="en-US" sz="2400" b="1" dirty="0"/>
              <a:t>ability of scientific and management institutions to adapt</a:t>
            </a:r>
            <a:r>
              <a:rPr lang="en-US" sz="2400" dirty="0"/>
              <a:t> to potential threats and </a:t>
            </a:r>
            <a:r>
              <a:rPr lang="en-US" sz="2400" dirty="0" smtClean="0"/>
              <a:t>opportunities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xplore </a:t>
            </a:r>
            <a:r>
              <a:rPr lang="en-US" sz="2400" dirty="0"/>
              <a:t>ways in which their </a:t>
            </a:r>
            <a:r>
              <a:rPr lang="en-US" sz="2400" b="1" dirty="0"/>
              <a:t>resilience</a:t>
            </a:r>
            <a:r>
              <a:rPr lang="en-US" sz="2400" dirty="0"/>
              <a:t> can be </a:t>
            </a:r>
            <a:r>
              <a:rPr lang="en-US" sz="2400" b="1" dirty="0" smtClean="0"/>
              <a:t>improved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8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27" y="2291775"/>
            <a:ext cx="4299900" cy="353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Focus on two Subarctic-to-Arctic </a:t>
            </a:r>
            <a:r>
              <a:rPr lang="en-US" sz="2400" dirty="0"/>
              <a:t>transition </a:t>
            </a:r>
            <a:r>
              <a:rPr lang="en-US" sz="2400" dirty="0" smtClean="0"/>
              <a:t>zones: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astern </a:t>
            </a:r>
            <a:r>
              <a:rPr lang="en-US" sz="2000" dirty="0"/>
              <a:t>Bering Sea and Chukchi Sea in the Pacific </a:t>
            </a:r>
            <a:r>
              <a:rPr lang="en-US" sz="2000" dirty="0" smtClean="0"/>
              <a:t>Arctic</a:t>
            </a:r>
          </a:p>
          <a:p>
            <a:pPr lvl="1"/>
            <a:r>
              <a:rPr lang="en-US" sz="2000" dirty="0" smtClean="0"/>
              <a:t>Barents </a:t>
            </a:r>
            <a:r>
              <a:rPr lang="en-US" sz="2000" dirty="0"/>
              <a:t>Sea/</a:t>
            </a:r>
            <a:r>
              <a:rPr lang="en-US" sz="2000" dirty="0" err="1"/>
              <a:t>Fram</a:t>
            </a:r>
            <a:r>
              <a:rPr lang="en-US" sz="2000" dirty="0"/>
              <a:t> Strait in the Northwest Atlantic Arctic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0273" y="2161309"/>
            <a:ext cx="4629149" cy="464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094018" y="3023755"/>
            <a:ext cx="1891146" cy="4156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17373" y="4691495"/>
            <a:ext cx="2441863" cy="5870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1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Structure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11826" y="2389908"/>
            <a:ext cx="119711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535142"/>
              </p:ext>
            </p:extLst>
          </p:nvPr>
        </p:nvGraphicFramePr>
        <p:xfrm>
          <a:off x="1236519" y="2150917"/>
          <a:ext cx="6306630" cy="470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Slide" r:id="rId4" imgW="4640452" imgH="3479228" progId="PowerPoint.Slide.12">
                  <p:embed/>
                </p:oleObj>
              </mc:Choice>
              <mc:Fallback>
                <p:oleObj name="Slide" r:id="rId4" imgW="4640452" imgH="3479228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519" y="2150917"/>
                        <a:ext cx="6306630" cy="47074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8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164</TotalTime>
  <Words>715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Ion Boardroom</vt:lpstr>
      <vt:lpstr>Slide</vt:lpstr>
      <vt:lpstr>RACArctic – Resilience and Adaptive Capacity of Arctic marine systems under a changing climate</vt:lpstr>
      <vt:lpstr>Principal Investigators</vt:lpstr>
      <vt:lpstr>Kick-off meeting June 18, 2015, Seattle</vt:lpstr>
      <vt:lpstr>Goal</vt:lpstr>
      <vt:lpstr>Objectives (1)</vt:lpstr>
      <vt:lpstr>Objectives (2)</vt:lpstr>
      <vt:lpstr>Objectives (3)</vt:lpstr>
      <vt:lpstr>Geographic scope</vt:lpstr>
      <vt:lpstr>Project Structure</vt:lpstr>
      <vt:lpstr>Approach</vt:lpstr>
      <vt:lpstr>Workshop 1: Japan (Hakodate,                                                          March 2016?)</vt:lpstr>
      <vt:lpstr>Workshop 2: Alaska (2017)</vt:lpstr>
      <vt:lpstr>Workshop 3: Norway (2018)</vt:lpstr>
      <vt:lpstr>Deliverables</vt:lpstr>
      <vt:lpstr>Timeline</vt:lpstr>
    </vt:vector>
  </TitlesOfParts>
  <Company>University of Alaska Fairbanks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RACArctic – Resilience and Adaptive Capacity of Arctic marine systems under a changing climate</dc:title>
  <dc:creator>Franz Mueter</dc:creator>
  <cp:lastModifiedBy>Gabrielle Kardolus</cp:lastModifiedBy>
  <cp:revision>15</cp:revision>
  <dcterms:created xsi:type="dcterms:W3CDTF">2015-06-12T04:16:13Z</dcterms:created>
  <dcterms:modified xsi:type="dcterms:W3CDTF">2017-05-13T04:48:52Z</dcterms:modified>
</cp:coreProperties>
</file>