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0"/>
  </p:notesMasterIdLst>
  <p:sldIdLst>
    <p:sldId id="257" r:id="rId2"/>
    <p:sldId id="258" r:id="rId3"/>
    <p:sldId id="259" r:id="rId4"/>
    <p:sldId id="260" r:id="rId5"/>
    <p:sldId id="261" r:id="rId6"/>
    <p:sldId id="262" r:id="rId7"/>
    <p:sldId id="263" r:id="rId8"/>
    <p:sldId id="279" r:id="rId9"/>
    <p:sldId id="276" r:id="rId10"/>
    <p:sldId id="266" r:id="rId11"/>
    <p:sldId id="277" r:id="rId12"/>
    <p:sldId id="268" r:id="rId13"/>
    <p:sldId id="274" r:id="rId14"/>
    <p:sldId id="269" r:id="rId15"/>
    <p:sldId id="278" r:id="rId16"/>
    <p:sldId id="271" r:id="rId17"/>
    <p:sldId id="280"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1920"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F610E-3ABB-4D6F-ACC6-77624D0F7D70}" type="doc">
      <dgm:prSet loTypeId="urn:microsoft.com/office/officeart/2005/8/layout/hProcess9" loCatId="process" qsTypeId="urn:microsoft.com/office/officeart/2005/8/quickstyle/simple1" qsCatId="simple" csTypeId="urn:microsoft.com/office/officeart/2005/8/colors/colorful1#1" csCatId="colorful" phldr="1"/>
      <dgm:spPr/>
    </dgm:pt>
    <dgm:pt modelId="{D8C65A56-9B94-4F34-AB50-96248EA295DD}">
      <dgm:prSet phldrT="[Text]" custT="1"/>
      <dgm:spPr/>
      <dgm:t>
        <a:bodyPr/>
        <a:lstStyle/>
        <a:p>
          <a:r>
            <a:rPr lang="en-AU" sz="1200" b="1" dirty="0" smtClean="0"/>
            <a:t>Conceptual / Understanding</a:t>
          </a:r>
          <a:endParaRPr lang="en-AU" sz="1200" b="1" dirty="0"/>
        </a:p>
      </dgm:t>
    </dgm:pt>
    <dgm:pt modelId="{27ECAC3A-E022-44CC-8431-18E97A0C4B67}" type="parTrans" cxnId="{A0DAE59D-FF7F-4DC2-9216-A9682363D852}">
      <dgm:prSet/>
      <dgm:spPr/>
      <dgm:t>
        <a:bodyPr/>
        <a:lstStyle/>
        <a:p>
          <a:endParaRPr lang="en-AU" sz="1200" b="1"/>
        </a:p>
      </dgm:t>
    </dgm:pt>
    <dgm:pt modelId="{C1D3029B-BC89-476C-9D8D-FA20488CBFAB}" type="sibTrans" cxnId="{A0DAE59D-FF7F-4DC2-9216-A9682363D852}">
      <dgm:prSet/>
      <dgm:spPr/>
      <dgm:t>
        <a:bodyPr/>
        <a:lstStyle/>
        <a:p>
          <a:endParaRPr lang="en-AU" sz="1200" b="1"/>
        </a:p>
      </dgm:t>
    </dgm:pt>
    <dgm:pt modelId="{91DB41A4-4768-4DA6-955A-3007664E8158}">
      <dgm:prSet phldrT="[Text]" custT="1"/>
      <dgm:spPr/>
      <dgm:t>
        <a:bodyPr/>
        <a:lstStyle/>
        <a:p>
          <a:r>
            <a:rPr lang="en-AU" sz="1200" b="1" dirty="0" smtClean="0"/>
            <a:t>Strategic decision tools</a:t>
          </a:r>
        </a:p>
        <a:p>
          <a:r>
            <a:rPr lang="en-AU" sz="1200" b="1" dirty="0" smtClean="0"/>
            <a:t>e.g. Whole ecosystem models such as Atlantis, EwE</a:t>
          </a:r>
          <a:endParaRPr lang="en-AU" sz="1200" b="1" dirty="0"/>
        </a:p>
      </dgm:t>
    </dgm:pt>
    <dgm:pt modelId="{FA20D044-DC64-40B0-87E9-DFB22C01168B}" type="parTrans" cxnId="{4AF9A8D3-F947-41EE-8384-19D32BEEA782}">
      <dgm:prSet/>
      <dgm:spPr/>
      <dgm:t>
        <a:bodyPr/>
        <a:lstStyle/>
        <a:p>
          <a:endParaRPr lang="en-AU" sz="1200" b="1"/>
        </a:p>
      </dgm:t>
    </dgm:pt>
    <dgm:pt modelId="{DE1157BA-CC6A-425F-ABC9-3D3D6522F6FB}" type="sibTrans" cxnId="{4AF9A8D3-F947-41EE-8384-19D32BEEA782}">
      <dgm:prSet/>
      <dgm:spPr/>
      <dgm:t>
        <a:bodyPr/>
        <a:lstStyle/>
        <a:p>
          <a:endParaRPr lang="en-AU" sz="1200" b="1"/>
        </a:p>
      </dgm:t>
    </dgm:pt>
    <dgm:pt modelId="{FCEDFD4D-C217-4EE5-A66D-138C3C6655F7}">
      <dgm:prSet phldrT="[Text]" custT="1"/>
      <dgm:spPr/>
      <dgm:t>
        <a:bodyPr/>
        <a:lstStyle/>
        <a:p>
          <a:r>
            <a:rPr lang="en-AU" sz="1200" b="1" dirty="0" smtClean="0"/>
            <a:t>Tactical decision tools</a:t>
          </a:r>
        </a:p>
        <a:p>
          <a:r>
            <a:rPr lang="en-AU" sz="1200" b="1" dirty="0" smtClean="0"/>
            <a:t>e.g.  Extensions to stock assessment models, Models of Intermediate Complexity (MICE)</a:t>
          </a:r>
          <a:endParaRPr lang="en-AU" sz="1200" b="1" dirty="0"/>
        </a:p>
      </dgm:t>
    </dgm:pt>
    <dgm:pt modelId="{C75F8A2D-554A-41FF-895F-010D50918075}" type="parTrans" cxnId="{FC4F306E-8E6E-40A0-937F-229B601A7878}">
      <dgm:prSet/>
      <dgm:spPr/>
      <dgm:t>
        <a:bodyPr/>
        <a:lstStyle/>
        <a:p>
          <a:endParaRPr lang="en-AU" sz="1200" b="1"/>
        </a:p>
      </dgm:t>
    </dgm:pt>
    <dgm:pt modelId="{C7D1F64E-9C02-474A-8E92-B0AB70F8385D}" type="sibTrans" cxnId="{FC4F306E-8E6E-40A0-937F-229B601A7878}">
      <dgm:prSet/>
      <dgm:spPr/>
      <dgm:t>
        <a:bodyPr/>
        <a:lstStyle/>
        <a:p>
          <a:endParaRPr lang="en-AU" sz="1200" b="1"/>
        </a:p>
      </dgm:t>
    </dgm:pt>
    <dgm:pt modelId="{7724466C-91D3-4967-A9A9-32AAE096030A}" type="pres">
      <dgm:prSet presAssocID="{6BCF610E-3ABB-4D6F-ACC6-77624D0F7D70}" presName="CompostProcess" presStyleCnt="0">
        <dgm:presLayoutVars>
          <dgm:dir/>
          <dgm:resizeHandles val="exact"/>
        </dgm:presLayoutVars>
      </dgm:prSet>
      <dgm:spPr/>
    </dgm:pt>
    <dgm:pt modelId="{BCC7D69E-A79E-44F4-915D-7922B69C032C}" type="pres">
      <dgm:prSet presAssocID="{6BCF610E-3ABB-4D6F-ACC6-77624D0F7D70}" presName="arrow" presStyleLbl="bgShp" presStyleIdx="0" presStyleCnt="1"/>
      <dgm:spPr/>
    </dgm:pt>
    <dgm:pt modelId="{37A04CE9-6EFA-4577-98EF-AA147568A28E}" type="pres">
      <dgm:prSet presAssocID="{6BCF610E-3ABB-4D6F-ACC6-77624D0F7D70}" presName="linearProcess" presStyleCnt="0"/>
      <dgm:spPr/>
    </dgm:pt>
    <dgm:pt modelId="{B7E8258B-781C-487D-915A-8CBF47D676D6}" type="pres">
      <dgm:prSet presAssocID="{D8C65A56-9B94-4F34-AB50-96248EA295DD}" presName="textNode" presStyleLbl="node1" presStyleIdx="0" presStyleCnt="3">
        <dgm:presLayoutVars>
          <dgm:bulletEnabled val="1"/>
        </dgm:presLayoutVars>
      </dgm:prSet>
      <dgm:spPr/>
      <dgm:t>
        <a:bodyPr/>
        <a:lstStyle/>
        <a:p>
          <a:endParaRPr lang="en-AU"/>
        </a:p>
      </dgm:t>
    </dgm:pt>
    <dgm:pt modelId="{FC13A7F1-60A9-484F-9DA2-E0C198CCBCEE}" type="pres">
      <dgm:prSet presAssocID="{C1D3029B-BC89-476C-9D8D-FA20488CBFAB}" presName="sibTrans" presStyleCnt="0"/>
      <dgm:spPr/>
    </dgm:pt>
    <dgm:pt modelId="{77908AEA-AD02-4EA0-8B5E-8E312C0B23E5}" type="pres">
      <dgm:prSet presAssocID="{91DB41A4-4768-4DA6-955A-3007664E8158}" presName="textNode" presStyleLbl="node1" presStyleIdx="1" presStyleCnt="3">
        <dgm:presLayoutVars>
          <dgm:bulletEnabled val="1"/>
        </dgm:presLayoutVars>
      </dgm:prSet>
      <dgm:spPr/>
      <dgm:t>
        <a:bodyPr/>
        <a:lstStyle/>
        <a:p>
          <a:endParaRPr lang="en-AU"/>
        </a:p>
      </dgm:t>
    </dgm:pt>
    <dgm:pt modelId="{EAF087FD-42D4-495F-A571-7F3E6D3A14D0}" type="pres">
      <dgm:prSet presAssocID="{DE1157BA-CC6A-425F-ABC9-3D3D6522F6FB}" presName="sibTrans" presStyleCnt="0"/>
      <dgm:spPr/>
    </dgm:pt>
    <dgm:pt modelId="{047DBA6C-55B3-414B-ADF1-C40262CA5A44}" type="pres">
      <dgm:prSet presAssocID="{FCEDFD4D-C217-4EE5-A66D-138C3C6655F7}" presName="textNode" presStyleLbl="node1" presStyleIdx="2" presStyleCnt="3">
        <dgm:presLayoutVars>
          <dgm:bulletEnabled val="1"/>
        </dgm:presLayoutVars>
      </dgm:prSet>
      <dgm:spPr/>
      <dgm:t>
        <a:bodyPr/>
        <a:lstStyle/>
        <a:p>
          <a:endParaRPr lang="en-AU"/>
        </a:p>
      </dgm:t>
    </dgm:pt>
  </dgm:ptLst>
  <dgm:cxnLst>
    <dgm:cxn modelId="{4AF9A8D3-F947-41EE-8384-19D32BEEA782}" srcId="{6BCF610E-3ABB-4D6F-ACC6-77624D0F7D70}" destId="{91DB41A4-4768-4DA6-955A-3007664E8158}" srcOrd="1" destOrd="0" parTransId="{FA20D044-DC64-40B0-87E9-DFB22C01168B}" sibTransId="{DE1157BA-CC6A-425F-ABC9-3D3D6522F6FB}"/>
    <dgm:cxn modelId="{BC25FDD0-D30B-4A4F-9213-17182B6F4E29}" type="presOf" srcId="{D8C65A56-9B94-4F34-AB50-96248EA295DD}" destId="{B7E8258B-781C-487D-915A-8CBF47D676D6}" srcOrd="0" destOrd="0" presId="urn:microsoft.com/office/officeart/2005/8/layout/hProcess9"/>
    <dgm:cxn modelId="{A0DAE59D-FF7F-4DC2-9216-A9682363D852}" srcId="{6BCF610E-3ABB-4D6F-ACC6-77624D0F7D70}" destId="{D8C65A56-9B94-4F34-AB50-96248EA295DD}" srcOrd="0" destOrd="0" parTransId="{27ECAC3A-E022-44CC-8431-18E97A0C4B67}" sibTransId="{C1D3029B-BC89-476C-9D8D-FA20488CBFAB}"/>
    <dgm:cxn modelId="{FC4F306E-8E6E-40A0-937F-229B601A7878}" srcId="{6BCF610E-3ABB-4D6F-ACC6-77624D0F7D70}" destId="{FCEDFD4D-C217-4EE5-A66D-138C3C6655F7}" srcOrd="2" destOrd="0" parTransId="{C75F8A2D-554A-41FF-895F-010D50918075}" sibTransId="{C7D1F64E-9C02-474A-8E92-B0AB70F8385D}"/>
    <dgm:cxn modelId="{A54050FB-6C3F-4668-9668-809F4D891A2B}" type="presOf" srcId="{91DB41A4-4768-4DA6-955A-3007664E8158}" destId="{77908AEA-AD02-4EA0-8B5E-8E312C0B23E5}" srcOrd="0" destOrd="0" presId="urn:microsoft.com/office/officeart/2005/8/layout/hProcess9"/>
    <dgm:cxn modelId="{53A8B931-3473-4CBE-92DB-A6A4C1636F12}" type="presOf" srcId="{6BCF610E-3ABB-4D6F-ACC6-77624D0F7D70}" destId="{7724466C-91D3-4967-A9A9-32AAE096030A}" srcOrd="0" destOrd="0" presId="urn:microsoft.com/office/officeart/2005/8/layout/hProcess9"/>
    <dgm:cxn modelId="{574211E5-C6DE-4543-BDA3-E9779E91AC2A}" type="presOf" srcId="{FCEDFD4D-C217-4EE5-A66D-138C3C6655F7}" destId="{047DBA6C-55B3-414B-ADF1-C40262CA5A44}" srcOrd="0" destOrd="0" presId="urn:microsoft.com/office/officeart/2005/8/layout/hProcess9"/>
    <dgm:cxn modelId="{1DC0F5DA-FE42-496A-B149-207651D46F02}" type="presParOf" srcId="{7724466C-91D3-4967-A9A9-32AAE096030A}" destId="{BCC7D69E-A79E-44F4-915D-7922B69C032C}" srcOrd="0" destOrd="0" presId="urn:microsoft.com/office/officeart/2005/8/layout/hProcess9"/>
    <dgm:cxn modelId="{6DC2A88D-E663-4916-BAD8-5CBF9A7DDA1F}" type="presParOf" srcId="{7724466C-91D3-4967-A9A9-32AAE096030A}" destId="{37A04CE9-6EFA-4577-98EF-AA147568A28E}" srcOrd="1" destOrd="0" presId="urn:microsoft.com/office/officeart/2005/8/layout/hProcess9"/>
    <dgm:cxn modelId="{345DCD99-0F90-4CF6-BD22-A75CA8E49FBF}" type="presParOf" srcId="{37A04CE9-6EFA-4577-98EF-AA147568A28E}" destId="{B7E8258B-781C-487D-915A-8CBF47D676D6}" srcOrd="0" destOrd="0" presId="urn:microsoft.com/office/officeart/2005/8/layout/hProcess9"/>
    <dgm:cxn modelId="{5C5654E0-06CF-4165-A1AF-B3802BD05F2D}" type="presParOf" srcId="{37A04CE9-6EFA-4577-98EF-AA147568A28E}" destId="{FC13A7F1-60A9-484F-9DA2-E0C198CCBCEE}" srcOrd="1" destOrd="0" presId="urn:microsoft.com/office/officeart/2005/8/layout/hProcess9"/>
    <dgm:cxn modelId="{51EF336E-4A1F-46A4-82BA-771164EE2969}" type="presParOf" srcId="{37A04CE9-6EFA-4577-98EF-AA147568A28E}" destId="{77908AEA-AD02-4EA0-8B5E-8E312C0B23E5}" srcOrd="2" destOrd="0" presId="urn:microsoft.com/office/officeart/2005/8/layout/hProcess9"/>
    <dgm:cxn modelId="{4C2E14EE-8A31-4833-A460-A73CAB991B61}" type="presParOf" srcId="{37A04CE9-6EFA-4577-98EF-AA147568A28E}" destId="{EAF087FD-42D4-495F-A571-7F3E6D3A14D0}" srcOrd="3" destOrd="0" presId="urn:microsoft.com/office/officeart/2005/8/layout/hProcess9"/>
    <dgm:cxn modelId="{71937E7E-D1A0-4509-A90E-82D5780EFD79}" type="presParOf" srcId="{37A04CE9-6EFA-4577-98EF-AA147568A28E}" destId="{047DBA6C-55B3-414B-ADF1-C40262CA5A4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9C866-E26F-4955-9A81-4AAE0E12C58A}" type="datetimeFigureOut">
              <a:rPr lang="en-ZA" smtClean="0"/>
              <a:t>2017/05/12</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8B0BD-490D-4424-84E9-9FF1F5F714D4}" type="slidenum">
              <a:rPr lang="en-ZA" smtClean="0"/>
              <a:t>‹#›</a:t>
            </a:fld>
            <a:endParaRPr lang="en-ZA" dirty="0"/>
          </a:p>
        </p:txBody>
      </p:sp>
    </p:spTree>
    <p:extLst>
      <p:ext uri="{BB962C8B-B14F-4D97-AF65-F5344CB8AC3E}">
        <p14:creationId xmlns:p14="http://schemas.microsoft.com/office/powerpoint/2010/main" val="428397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AU" sz="1200" b="0" dirty="0" smtClean="0">
                <a:solidFill>
                  <a:srgbClr val="000000"/>
                </a:solidFill>
                <a:latin typeface="+mn-lt"/>
              </a:rPr>
              <a:t>Understanding h</a:t>
            </a:r>
            <a:r>
              <a:rPr lang="en-AU" sz="1200" b="0" dirty="0" smtClean="0">
                <a:latin typeface="+mn-lt"/>
              </a:rPr>
              <a:t>uman </a:t>
            </a:r>
            <a:r>
              <a:rPr lang="en-AU" sz="1200" b="0" i="1" dirty="0" smtClean="0">
                <a:latin typeface="+mn-lt"/>
              </a:rPr>
              <a:t>behaviour</a:t>
            </a:r>
            <a:r>
              <a:rPr lang="en-AU" sz="1200" b="0" dirty="0" smtClean="0">
                <a:latin typeface="+mn-lt"/>
              </a:rPr>
              <a:t> and its </a:t>
            </a:r>
            <a:r>
              <a:rPr lang="en-AU" sz="1200" b="0" i="1" dirty="0" smtClean="0">
                <a:latin typeface="+mn-lt"/>
              </a:rPr>
              <a:t>drivers </a:t>
            </a:r>
            <a:r>
              <a:rPr lang="en-AU" sz="1200" b="0" dirty="0" smtClean="0">
                <a:latin typeface="+mn-lt"/>
              </a:rPr>
              <a:t>is key to marine environmental outcomes</a:t>
            </a:r>
          </a:p>
          <a:p>
            <a:pPr marL="0" marR="0" indent="0" algn="l" defTabSz="914400" rtl="0" eaLnBrk="1" fontAlgn="base" latinLnBrk="0" hangingPunct="1">
              <a:lnSpc>
                <a:spcPct val="100000"/>
              </a:lnSpc>
              <a:spcBef>
                <a:spcPct val="30000"/>
              </a:spcBef>
              <a:spcAft>
                <a:spcPct val="0"/>
              </a:spcAft>
              <a:buClrTx/>
              <a:buSzTx/>
              <a:buFontTx/>
              <a:buNone/>
              <a:tabLst/>
              <a:defRPr/>
            </a:pPr>
            <a:r>
              <a:rPr lang="en-AU" b="0" dirty="0" smtClean="0">
                <a:solidFill>
                  <a:srgbClr val="000000"/>
                </a:solidFill>
                <a:latin typeface="+mn-lt"/>
              </a:rPr>
              <a:t>Why ….. Predict potential responses to economic, ecological and regulatory changes</a:t>
            </a:r>
            <a:endParaRPr lang="en-AU" b="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latin typeface="+mn-lt"/>
              </a:rPr>
              <a:t>Modelling human drivers (economic, social, cultural, psychological ) and behaviour can be incorporated into (combined with) biological, ecological, and physical models. </a:t>
            </a: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latin typeface="+mn-lt"/>
              </a:rPr>
              <a:t>also called</a:t>
            </a:r>
            <a:r>
              <a:rPr lang="en-AU" baseline="0" dirty="0" smtClean="0">
                <a:latin typeface="+mn-lt"/>
              </a:rPr>
              <a:t> </a:t>
            </a:r>
            <a:r>
              <a:rPr lang="en-AU" dirty="0" smtClean="0">
                <a:latin typeface="+mn-lt"/>
              </a:rPr>
              <a:t>Marine socio-ecological systems models (SES)</a:t>
            </a:r>
            <a:r>
              <a:rPr lang="en-AU" dirty="0" smtClean="0">
                <a:solidFill>
                  <a:srgbClr val="000000"/>
                </a:solidFill>
                <a:latin typeface="+mn-lt"/>
              </a:rPr>
              <a:t> models </a:t>
            </a:r>
            <a:endParaRPr lang="en-AU"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latin typeface="+mn-lt"/>
            </a:endParaRP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265E8C-5989-4184-981C-212E01E8F683}" type="slidenum">
              <a:rPr lang="en-AU">
                <a:solidFill>
                  <a:prstClr val="black"/>
                </a:solidFill>
              </a:rPr>
              <a:pPr/>
              <a:t>2</a:t>
            </a:fld>
            <a:endParaRPr lang="en-AU" dirty="0">
              <a:solidFill>
                <a:prstClr val="black"/>
              </a:solidFill>
            </a:endParaRPr>
          </a:p>
        </p:txBody>
      </p:sp>
      <p:sp>
        <p:nvSpPr>
          <p:cNvPr id="219138" name="Rectangle 2"/>
          <p:cNvSpPr>
            <a:spLocks noGrp="1" noRot="1" noChangeAspect="1" noTextEdit="1"/>
          </p:cNvSpPr>
          <p:nvPr>
            <p:ph type="sldImg"/>
          </p:nvPr>
        </p:nvSpPr>
        <p:spPr>
          <a:ln/>
        </p:spPr>
      </p:sp>
      <p:sp>
        <p:nvSpPr>
          <p:cNvPr id="219139" name="Rectangle 3"/>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sz="1200" dirty="0" smtClean="0"/>
          </a:p>
          <a:p>
            <a:r>
              <a:rPr lang="en-AU" sz="1200" dirty="0" smtClean="0"/>
              <a:t>Key concerns</a:t>
            </a:r>
          </a:p>
          <a:p>
            <a:endParaRPr lang="en-ZA" sz="1200" dirty="0" smtClean="0"/>
          </a:p>
          <a:p>
            <a:pPr marL="171450" indent="-171450">
              <a:buFontTx/>
              <a:buChar char="-"/>
            </a:pPr>
            <a:r>
              <a:rPr lang="en-US" sz="1200" dirty="0" smtClean="0"/>
              <a:t>Changes in the distribution of species of ecological and commercial importance. i.e. eastward shifts in the distribution of rocky shore organisms, West Coast rock lobster, sardine and anchovy.</a:t>
            </a:r>
            <a:endParaRPr lang="en-ZA" sz="1200" dirty="0" smtClean="0"/>
          </a:p>
          <a:p>
            <a:pPr marL="171450" indent="-171450">
              <a:buFontTx/>
              <a:buChar char="-"/>
            </a:pPr>
            <a:r>
              <a:rPr lang="en-ZA" sz="1200" dirty="0" smtClean="0"/>
              <a:t>Over-fishing of target species causing major </a:t>
            </a:r>
            <a:r>
              <a:rPr lang="en-GB" sz="1200" dirty="0" smtClean="0"/>
              <a:t>declines in the abundance of fish, invertebrate and birds species. </a:t>
            </a:r>
            <a:endParaRPr lang="en-ZA" sz="1200" dirty="0" smtClean="0"/>
          </a:p>
          <a:p>
            <a:pPr marL="171450" indent="-171450">
              <a:buFontTx/>
              <a:buChar char="-"/>
            </a:pPr>
            <a:r>
              <a:rPr lang="en-US" sz="1200" dirty="0" smtClean="0"/>
              <a:t>Distribution changes and over-fishing of commercial species have affected a large number of fishers and communities because they are strongly dependent on these resources for their livelihoods.</a:t>
            </a:r>
            <a:endParaRPr lang="en-ZA" sz="1200" dirty="0" smtClean="0"/>
          </a:p>
          <a:p>
            <a:pPr marL="171450" indent="-171450">
              <a:buFontTx/>
              <a:buChar char="-"/>
            </a:pPr>
            <a:r>
              <a:rPr lang="en-ZA" sz="1200" dirty="0" smtClean="0"/>
              <a:t>Freshwater flow reduction as a result of changing rainfall patterns.</a:t>
            </a:r>
          </a:p>
          <a:p>
            <a:pPr marL="171450" indent="-171450">
              <a:buFontTx/>
              <a:buChar char="-"/>
            </a:pPr>
            <a:r>
              <a:rPr lang="en-US" sz="1200" dirty="0" smtClean="0"/>
              <a:t>Medium and high vulnerability of some of the different fisheries sub-sectors to environmental change and variability due to low ability to adapt to reduced catches and catch rates, in particular West Coast rock lobster, the subsistence and small-scale and small pelagic fisheries.</a:t>
            </a:r>
            <a:endParaRPr lang="en-ZA" sz="1200" dirty="0" smtClean="0"/>
          </a:p>
          <a:p>
            <a:endParaRPr lang="en-ZA" sz="1200" dirty="0" smtClean="0"/>
          </a:p>
          <a:p>
            <a:endParaRPr lang="en-ZA"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39106157-E22D-4CA5-85AC-861C5FBFC567}" type="slidenum">
              <a:rPr lang="en-ZA" smtClean="0"/>
              <a:t>11</a:t>
            </a:fld>
            <a:endParaRPr lang="en-ZA" dirty="0"/>
          </a:p>
        </p:txBody>
      </p:sp>
    </p:spTree>
    <p:extLst>
      <p:ext uri="{BB962C8B-B14F-4D97-AF65-F5344CB8AC3E}">
        <p14:creationId xmlns:p14="http://schemas.microsoft.com/office/powerpoint/2010/main" val="329468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NOTES:Tools in support of ecosystem-based fisheries management include a range of models as well as ecological risk</a:t>
            </a:r>
            <a:r>
              <a:rPr lang="en-AU" baseline="0" dirty="0" smtClean="0"/>
              <a:t> assessment approaches. Models range </a:t>
            </a:r>
            <a:r>
              <a:rPr lang="en-AU" dirty="0" smtClean="0"/>
              <a:t>from simple to complex, qualitative to quantitative with different models used based on the objectives as below, and climate drivers either explicitly included or coupled</a:t>
            </a:r>
            <a:r>
              <a:rPr lang="en-AU" baseline="0" dirty="0" smtClean="0"/>
              <a:t> biophysical models used as drivers</a:t>
            </a:r>
            <a:r>
              <a:rPr lang="en-AU" dirty="0" smtClean="0"/>
              <a:t>: </a:t>
            </a:r>
          </a:p>
          <a:p>
            <a:pPr marL="180975" indent="-180975">
              <a:lnSpc>
                <a:spcPct val="90000"/>
              </a:lnSpc>
              <a:spcBef>
                <a:spcPct val="20000"/>
              </a:spcBef>
              <a:buFontTx/>
              <a:buChar char="•"/>
            </a:pPr>
            <a:r>
              <a:rPr lang="en-US" sz="1200" b="1" dirty="0" smtClean="0">
                <a:solidFill>
                  <a:srgbClr val="FC1616"/>
                </a:solidFill>
              </a:rPr>
              <a:t>Conceptual/understanding:</a:t>
            </a:r>
            <a:r>
              <a:rPr lang="en-US" sz="1200" dirty="0" smtClean="0">
                <a:solidFill>
                  <a:schemeClr val="accent1"/>
                </a:solidFill>
              </a:rPr>
              <a:t>  of the structure, functioning and interactions of the ecosystem, or sub-system, under consideration. May not be used explicitly in decision-making or scientific advice but forms the </a:t>
            </a:r>
            <a:r>
              <a:rPr lang="en-US" sz="1200" b="1" dirty="0" smtClean="0">
                <a:solidFill>
                  <a:schemeClr val="accent1"/>
                </a:solidFill>
              </a:rPr>
              <a:t>underlying context</a:t>
            </a:r>
            <a:r>
              <a:rPr lang="en-US" sz="1200" dirty="0" smtClean="0">
                <a:solidFill>
                  <a:schemeClr val="accent1"/>
                </a:solidFill>
              </a:rPr>
              <a:t> for any detailed management planning and decision-making </a:t>
            </a:r>
          </a:p>
          <a:p>
            <a:pPr marL="180975" indent="-180975">
              <a:lnSpc>
                <a:spcPct val="90000"/>
              </a:lnSpc>
              <a:spcBef>
                <a:spcPct val="20000"/>
              </a:spcBef>
              <a:buFontTx/>
              <a:buChar char="•"/>
            </a:pPr>
            <a:r>
              <a:rPr lang="en-US" sz="1200" b="1" dirty="0" smtClean="0">
                <a:solidFill>
                  <a:srgbClr val="FC1616"/>
                </a:solidFill>
              </a:rPr>
              <a:t>Strategic decisions</a:t>
            </a:r>
            <a:r>
              <a:rPr lang="en-US" sz="1200" dirty="0" smtClean="0">
                <a:solidFill>
                  <a:srgbClr val="FC1616"/>
                </a:solidFill>
              </a:rPr>
              <a:t>:</a:t>
            </a:r>
            <a:r>
              <a:rPr lang="en-US" sz="1200" dirty="0" smtClean="0">
                <a:solidFill>
                  <a:schemeClr val="accent1"/>
                </a:solidFill>
              </a:rPr>
              <a:t> linked to </a:t>
            </a:r>
            <a:r>
              <a:rPr lang="en-US" sz="1200" b="1" dirty="0" smtClean="0">
                <a:solidFill>
                  <a:schemeClr val="accent1"/>
                </a:solidFill>
              </a:rPr>
              <a:t>policy goals</a:t>
            </a:r>
            <a:r>
              <a:rPr lang="en-US" sz="1200" dirty="0" smtClean="0">
                <a:solidFill>
                  <a:schemeClr val="accent1"/>
                </a:solidFill>
              </a:rPr>
              <a:t> and are generally long-range, broadly-based and inherently adaptable </a:t>
            </a:r>
          </a:p>
          <a:p>
            <a:pPr marL="180975" indent="-180975">
              <a:lnSpc>
                <a:spcPct val="90000"/>
              </a:lnSpc>
              <a:spcBef>
                <a:spcPct val="20000"/>
              </a:spcBef>
              <a:buFontTx/>
              <a:buChar char="•"/>
            </a:pPr>
            <a:r>
              <a:rPr lang="en-US" sz="1200" b="1" dirty="0" smtClean="0">
                <a:solidFill>
                  <a:srgbClr val="FC1616"/>
                </a:solidFill>
              </a:rPr>
              <a:t>Tactical decisions:</a:t>
            </a:r>
            <a:r>
              <a:rPr lang="en-US" sz="1200" dirty="0" smtClean="0">
                <a:solidFill>
                  <a:schemeClr val="accent1"/>
                </a:solidFill>
              </a:rPr>
              <a:t> aimed at the short-term (e.g. next 3-5 years), linked to an operational objective and in the form of a rigid set of instructions e.g. </a:t>
            </a:r>
            <a:r>
              <a:rPr lang="en-US" sz="1200" b="1" dirty="0" smtClean="0">
                <a:solidFill>
                  <a:schemeClr val="accent1"/>
                </a:solidFill>
                <a:sym typeface="SymbolPS" pitchFamily="18" charset="2"/>
              </a:rPr>
              <a:t>tactical decision</a:t>
            </a:r>
            <a:r>
              <a:rPr lang="en-US" sz="1200" dirty="0" smtClean="0">
                <a:solidFill>
                  <a:schemeClr val="accent1"/>
                </a:solidFill>
                <a:sym typeface="SymbolPS" pitchFamily="18" charset="2"/>
              </a:rPr>
              <a:t> to change quota</a:t>
            </a:r>
            <a:endParaRPr lang="en-US" sz="1200" dirty="0" smtClean="0">
              <a:solidFill>
                <a:schemeClr val="accent1"/>
              </a:solidFill>
            </a:endParaRPr>
          </a:p>
          <a:p>
            <a:endParaRPr lang="en-US" dirty="0" smtClean="0"/>
          </a:p>
          <a:p>
            <a:r>
              <a:rPr lang="en-US" dirty="0" smtClean="0"/>
              <a:t>Whole ecosystem or end-to-end models include eg Atlantis (Fulton et al 2011 – Fish Fisheries) InVitro model (Ningaloo Reef, Australia) (Ful</a:t>
            </a:r>
            <a:r>
              <a:rPr lang="en-AU" dirty="0" smtClean="0"/>
              <a:t>lton, E. A. 2010 Approaches to end-to-end models. </a:t>
            </a:r>
            <a:r>
              <a:rPr lang="en-AU" i="1" dirty="0" smtClean="0"/>
              <a:t>Journal of Marine Systems</a:t>
            </a:r>
            <a:r>
              <a:rPr lang="en-AU" dirty="0" smtClean="0"/>
              <a:t> </a:t>
            </a:r>
            <a:r>
              <a:rPr lang="en-AU" b="1" dirty="0" smtClean="0"/>
              <a:t>81</a:t>
            </a:r>
            <a:r>
              <a:rPr lang="en-AU" dirty="0" smtClean="0"/>
              <a:t>, 171-183).</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MICE (Plaganyi et al 2013 Fish Fisheries)</a:t>
            </a:r>
            <a:r>
              <a:rPr lang="en-AU" sz="1200" kern="1200" dirty="0" smtClean="0">
                <a:solidFill>
                  <a:schemeClr val="tx1"/>
                </a:solidFill>
                <a:latin typeface="+mn-lt"/>
                <a:ea typeface="+mn-ea"/>
                <a:cs typeface="+mn-cs"/>
              </a:rPr>
              <a:t> are intermediate in complexity between single-species and whole-of-ecosystem models in terms of the number of components (e.g. species or functional groups) or processes represented. MICE attempt to explain the underlying ecological processes for a limited group of populations (typically &lt;10) subject to fishing and anthropogenic interactions MICE provide the ability to address tactical questions, are fit to data and account for major uncertainties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RISK ASSESSMENT APPROACHES  (eg </a:t>
            </a:r>
            <a:r>
              <a:rPr lang="en-AU" altLang="en-US" sz="800" dirty="0" smtClean="0">
                <a:latin typeface="Comic Sans MS" pitchFamily="66" charset="0"/>
              </a:rPr>
              <a:t>Approach builds on Ecological Risk Assessment for the Effects of Fishing (ERAEF, Hobday et al. 2007)</a:t>
            </a:r>
          </a:p>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rgbClr val="3333CC"/>
                </a:solidFill>
              </a:rPr>
              <a:t>High-level ‘screening’ species sensitivity assessment to determine research and adaptation investment based on </a:t>
            </a:r>
            <a:r>
              <a:rPr lang="en-AU" b="1" u="sng" dirty="0" smtClean="0">
                <a:solidFill>
                  <a:srgbClr val="3333CC"/>
                </a:solidFill>
              </a:rPr>
              <a:t>potential</a:t>
            </a:r>
            <a:r>
              <a:rPr lang="en-AU" b="1" dirty="0" smtClean="0">
                <a:solidFill>
                  <a:srgbClr val="3333CC"/>
                </a:solidFill>
              </a:rPr>
              <a:t> for change</a:t>
            </a:r>
          </a:p>
          <a:p>
            <a:pPr defTabSz="457200"/>
            <a:r>
              <a:rPr lang="en-AU" dirty="0" smtClean="0"/>
              <a:t>Outputs: relative sensitivity ranmkings highlighting eg </a:t>
            </a:r>
            <a:r>
              <a:rPr lang="en-AU" sz="1200" dirty="0" smtClean="0">
                <a:solidFill>
                  <a:srgbClr val="000000"/>
                </a:solidFill>
              </a:rPr>
              <a:t>species at risk of range contraction or species at risk of range extension (</a:t>
            </a:r>
            <a:r>
              <a:rPr lang="en-AU" sz="1200" dirty="0" smtClean="0">
                <a:solidFill>
                  <a:srgbClr val="000000"/>
                </a:solidFill>
                <a:ea typeface="Arial Unicode MS" pitchFamily="34" charset="-128"/>
                <a:cs typeface="Arial Unicode MS" pitchFamily="34" charset="-128"/>
              </a:rPr>
              <a:t>per Pecl et al accepted, Climatic Change)</a:t>
            </a:r>
            <a:endParaRPr lang="en-AU" sz="120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B4CC0D19-07A2-46DA-B101-747069774F7A}" type="slidenum">
              <a:rPr lang="en-AU" smtClean="0"/>
              <a:pPr/>
              <a:t>14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GULLS project seek to inform the local population about the ocean and the environmental impacts of climate change on marine resources. To that end we are employing a wide range of education and outreach programs at each of the Hotspots. This includes professional development to local school teachers and academics through workshops and development of locally relevant scientific educational resources.</a:t>
            </a:r>
            <a:endParaRPr lang="en-US" dirty="0"/>
          </a:p>
        </p:txBody>
      </p:sp>
      <p:sp>
        <p:nvSpPr>
          <p:cNvPr id="4" name="Slide Number Placeholder 3"/>
          <p:cNvSpPr>
            <a:spLocks noGrp="1"/>
          </p:cNvSpPr>
          <p:nvPr>
            <p:ph type="sldNum" sz="quarter" idx="10"/>
          </p:nvPr>
        </p:nvSpPr>
        <p:spPr/>
        <p:txBody>
          <a:bodyPr/>
          <a:lstStyle/>
          <a:p>
            <a:fld id="{20FE85E3-EFAD-4704-A94F-533E4FBBC228}" type="slidenum">
              <a:rPr lang="en-US" smtClean="0"/>
              <a:t>16</a:t>
            </a:fld>
            <a:endParaRPr lang="en-US" dirty="0"/>
          </a:p>
        </p:txBody>
      </p:sp>
    </p:spTree>
    <p:extLst>
      <p:ext uri="{BB962C8B-B14F-4D97-AF65-F5344CB8AC3E}">
        <p14:creationId xmlns:p14="http://schemas.microsoft.com/office/powerpoint/2010/main" val="123229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75675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40949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52796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Text Placeholder 7"/>
          <p:cNvSpPr>
            <a:spLocks noGrp="1"/>
          </p:cNvSpPr>
          <p:nvPr>
            <p:ph type="body" sz="quarter" idx="13"/>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4" name="Footer Placeholder 4"/>
          <p:cNvSpPr>
            <a:spLocks noGrp="1"/>
          </p:cNvSpPr>
          <p:nvPr>
            <p:ph type="ftr" sz="quarter" idx="14"/>
          </p:nvPr>
        </p:nvSpPr>
        <p:spPr/>
        <p:txBody>
          <a:bodyPr/>
          <a:lstStyle>
            <a:lvl1pPr>
              <a:defRPr/>
            </a:lvl1pPr>
          </a:lstStyle>
          <a:p>
            <a:endParaRPr lang="en-AU" dirty="0"/>
          </a:p>
        </p:txBody>
      </p:sp>
      <p:sp>
        <p:nvSpPr>
          <p:cNvPr id="5" name="Slide Number Placeholder 17"/>
          <p:cNvSpPr>
            <a:spLocks noGrp="1"/>
          </p:cNvSpPr>
          <p:nvPr>
            <p:ph type="sldNum" sz="quarter" idx="15"/>
          </p:nvPr>
        </p:nvSpPr>
        <p:spPr/>
        <p:txBody>
          <a:bodyPr/>
          <a:lstStyle>
            <a:lvl1pPr>
              <a:defRPr/>
            </a:lvl1pPr>
          </a:lstStyle>
          <a:p>
            <a:pPr>
              <a:defRPr/>
            </a:pPr>
            <a:fld id="{9F270BFC-4F15-48B9-ADD5-AB07930C0FEC}" type="slidenum">
              <a:rPr lang="en-AU">
                <a:solidFill>
                  <a:srgbClr val="FFFFFF"/>
                </a:solidFill>
              </a:rPr>
              <a:pPr>
                <a:defRPr/>
              </a:pPr>
              <a:t>‹#›</a:t>
            </a:fld>
            <a:r>
              <a:rPr lang="en-AU" dirty="0">
                <a:solidFill>
                  <a:srgbClr val="FFFFFF"/>
                </a:solidFill>
              </a:rPr>
              <a:t>  |</a:t>
            </a:r>
          </a:p>
        </p:txBody>
      </p:sp>
    </p:spTree>
    <p:extLst>
      <p:ext uri="{BB962C8B-B14F-4D97-AF65-F5344CB8AC3E}">
        <p14:creationId xmlns:p14="http://schemas.microsoft.com/office/powerpoint/2010/main" val="117847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228311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372879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5539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408593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332882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309778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272397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AC7AFEA-55BC-4A69-985B-FA7ED5CB54E1}" type="slidenum">
              <a:rPr lang="en-ZA" smtClean="0"/>
              <a:t>‹#›</a:t>
            </a:fld>
            <a:endParaRPr lang="en-ZA" dirty="0"/>
          </a:p>
        </p:txBody>
      </p:sp>
    </p:spTree>
    <p:extLst>
      <p:ext uri="{BB962C8B-B14F-4D97-AF65-F5344CB8AC3E}">
        <p14:creationId xmlns:p14="http://schemas.microsoft.com/office/powerpoint/2010/main" val="2606826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7AFEA-55BC-4A69-985B-FA7ED5CB54E1}" type="slidenum">
              <a:rPr lang="en-ZA" smtClean="0"/>
              <a:t>‹#›</a:t>
            </a:fld>
            <a:endParaRPr lang="en-ZA" dirty="0"/>
          </a:p>
        </p:txBody>
      </p:sp>
    </p:spTree>
    <p:extLst>
      <p:ext uri="{BB962C8B-B14F-4D97-AF65-F5344CB8AC3E}">
        <p14:creationId xmlns:p14="http://schemas.microsoft.com/office/powerpoint/2010/main" val="28372578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oceanspaces.org/communi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9"/>
          <p:cNvSpPr>
            <a:spLocks noGrp="1"/>
          </p:cNvSpPr>
          <p:nvPr>
            <p:ph type="ctrTitle"/>
          </p:nvPr>
        </p:nvSpPr>
        <p:spPr>
          <a:xfrm>
            <a:off x="539995" y="1575767"/>
            <a:ext cx="8640638" cy="2861345"/>
          </a:xfrm>
        </p:spPr>
        <p:txBody>
          <a:bodyPr>
            <a:normAutofit/>
          </a:bodyPr>
          <a:lstStyle/>
          <a:p>
            <a:pPr algn="ctr"/>
            <a:r>
              <a:rPr lang="en-ZA" sz="4400" dirty="0" smtClean="0"/>
              <a:t>Global learning for local solutions: Reducing vulnerability of marine-dependent coastal communities: </a:t>
            </a:r>
            <a:r>
              <a:rPr lang="en-US" sz="4400" dirty="0" smtClean="0"/>
              <a:t>GULLS</a:t>
            </a:r>
            <a:endParaRPr lang="en-US" sz="4400" dirty="0"/>
          </a:p>
        </p:txBody>
      </p:sp>
      <p:sp>
        <p:nvSpPr>
          <p:cNvPr id="20491" name="Rectangle 11"/>
          <p:cNvSpPr>
            <a:spLocks noGrp="1"/>
          </p:cNvSpPr>
          <p:nvPr>
            <p:ph type="subTitle" idx="1"/>
          </p:nvPr>
        </p:nvSpPr>
        <p:spPr>
          <a:xfrm>
            <a:off x="713079" y="5805264"/>
            <a:ext cx="8315302" cy="864096"/>
          </a:xfrm>
        </p:spPr>
        <p:txBody>
          <a:bodyPr>
            <a:normAutofit/>
          </a:bodyPr>
          <a:lstStyle/>
          <a:p>
            <a:pPr algn="ctr"/>
            <a:r>
              <a:rPr lang="en-AU" sz="2400" dirty="0" smtClean="0"/>
              <a:t>Presentation to Belmont Mid-term Meeting, </a:t>
            </a:r>
            <a:r>
              <a:rPr lang="en-ZA" sz="2400" dirty="0"/>
              <a:t>September 2014, Rotterdam, The Netherlands</a:t>
            </a:r>
          </a:p>
          <a:p>
            <a:pPr algn="ctr"/>
            <a:endParaRPr lang="en-US" sz="3000" dirty="0"/>
          </a:p>
        </p:txBody>
      </p:sp>
      <p:sp>
        <p:nvSpPr>
          <p:cNvPr id="2" name="Slide Number Placeholder 1"/>
          <p:cNvSpPr>
            <a:spLocks noGrp="1"/>
          </p:cNvSpPr>
          <p:nvPr>
            <p:ph type="sldNum" sz="quarter" idx="12"/>
          </p:nvPr>
        </p:nvSpPr>
        <p:spPr/>
        <p:txBody>
          <a:bodyPr/>
          <a:lstStyle/>
          <a:p>
            <a:fld id="{0AC7AFEA-55BC-4A69-985B-FA7ED5CB54E1}" type="slidenum">
              <a:rPr lang="en-ZA" smtClean="0"/>
              <a:t>1</a:t>
            </a:fld>
            <a:endParaRPr lang="en-ZA" dirty="0"/>
          </a:p>
        </p:txBody>
      </p:sp>
      <p:pic>
        <p:nvPicPr>
          <p:cNvPr id="1026" name="Picture 2" descr="C:\Users\kandhcochrane2\Documents\2012 Kevern WORK\Belmont Proposal\Logos\Gulls LOGO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535" y="0"/>
            <a:ext cx="2584929" cy="16541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1"/>
          <p:cNvSpPr txBox="1">
            <a:spLocks/>
          </p:cNvSpPr>
          <p:nvPr/>
        </p:nvSpPr>
        <p:spPr bwMode="auto">
          <a:xfrm>
            <a:off x="595103" y="4700587"/>
            <a:ext cx="8461375" cy="396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ct val="90000"/>
              </a:lnSpc>
              <a:spcBef>
                <a:spcPts val="600"/>
              </a:spcBef>
              <a:spcAft>
                <a:spcPct val="0"/>
              </a:spcAft>
              <a:buFont typeface="Arial" pitchFamily="34" charset="0"/>
              <a:buNone/>
              <a:defRPr sz="2200" b="1">
                <a:solidFill>
                  <a:schemeClr val="bg1"/>
                </a:solidFill>
                <a:latin typeface="+mn-lt"/>
                <a:ea typeface="+mn-ea"/>
                <a:cs typeface="+mn-cs"/>
              </a:defRPr>
            </a:lvl1pPr>
            <a:lvl2pPr marL="431800" indent="-215900" algn="l" rtl="0" fontAlgn="base">
              <a:lnSpc>
                <a:spcPct val="90000"/>
              </a:lnSpc>
              <a:spcBef>
                <a:spcPts val="600"/>
              </a:spcBef>
              <a:spcAft>
                <a:spcPct val="0"/>
              </a:spcAft>
              <a:buFont typeface="Calibri" pitchFamily="34" charset="0"/>
              <a:buChar char="•"/>
              <a:defRPr sz="2000">
                <a:solidFill>
                  <a:schemeClr val="tx1"/>
                </a:solidFill>
                <a:latin typeface="+mn-lt"/>
              </a:defRPr>
            </a:lvl2pPr>
            <a:lvl3pPr marL="647700" indent="-215900" algn="l" rtl="0" fontAlgn="base">
              <a:lnSpc>
                <a:spcPct val="90000"/>
              </a:lnSpc>
              <a:spcBef>
                <a:spcPts val="600"/>
              </a:spcBef>
              <a:spcAft>
                <a:spcPct val="0"/>
              </a:spcAft>
              <a:buFont typeface="Calibri" pitchFamily="34" charset="0"/>
              <a:buChar char="–"/>
              <a:defRPr sz="2000">
                <a:solidFill>
                  <a:schemeClr val="tx1"/>
                </a:solidFill>
                <a:latin typeface="+mn-lt"/>
              </a:defRPr>
            </a:lvl3pPr>
            <a:lvl4pPr marL="863600" indent="-215900" algn="l" rtl="0" fontAlgn="base">
              <a:lnSpc>
                <a:spcPct val="90000"/>
              </a:lnSpc>
              <a:spcBef>
                <a:spcPts val="600"/>
              </a:spcBef>
              <a:spcAft>
                <a:spcPct val="0"/>
              </a:spcAft>
              <a:buFont typeface="Calibri" pitchFamily="34" charset="0"/>
              <a:buChar char="–"/>
              <a:defRPr sz="2000">
                <a:solidFill>
                  <a:schemeClr val="tx1"/>
                </a:solidFill>
                <a:latin typeface="+mn-lt"/>
              </a:defRPr>
            </a:lvl4pPr>
            <a:lvl5pPr marL="1079500" indent="-215900" algn="l" rtl="0" fontAlgn="base">
              <a:lnSpc>
                <a:spcPct val="90000"/>
              </a:lnSpc>
              <a:spcBef>
                <a:spcPts val="600"/>
              </a:spcBef>
              <a:spcAft>
                <a:spcPct val="0"/>
              </a:spcAft>
              <a:buFont typeface="Calibri" pitchFamily="34" charset="0"/>
              <a:buChar char="•"/>
              <a:defRPr>
                <a:solidFill>
                  <a:schemeClr val="accent2"/>
                </a:solidFill>
                <a:latin typeface="+mn-lt"/>
              </a:defRPr>
            </a:lvl5pPr>
            <a:lvl6pPr marL="1536700" indent="-215900" algn="l" rtl="0" fontAlgn="base">
              <a:lnSpc>
                <a:spcPct val="90000"/>
              </a:lnSpc>
              <a:spcBef>
                <a:spcPts val="600"/>
              </a:spcBef>
              <a:spcAft>
                <a:spcPct val="0"/>
              </a:spcAft>
              <a:buFont typeface="Calibri" pitchFamily="34" charset="0"/>
              <a:buChar char="•"/>
              <a:defRPr>
                <a:solidFill>
                  <a:schemeClr val="accent2"/>
                </a:solidFill>
                <a:latin typeface="+mn-lt"/>
              </a:defRPr>
            </a:lvl6pPr>
            <a:lvl7pPr marL="1993900" indent="-215900" algn="l" rtl="0" fontAlgn="base">
              <a:lnSpc>
                <a:spcPct val="90000"/>
              </a:lnSpc>
              <a:spcBef>
                <a:spcPts val="600"/>
              </a:spcBef>
              <a:spcAft>
                <a:spcPct val="0"/>
              </a:spcAft>
              <a:buFont typeface="Calibri" pitchFamily="34" charset="0"/>
              <a:buChar char="•"/>
              <a:defRPr>
                <a:solidFill>
                  <a:schemeClr val="accent2"/>
                </a:solidFill>
                <a:latin typeface="+mn-lt"/>
              </a:defRPr>
            </a:lvl7pPr>
            <a:lvl8pPr marL="2451100" indent="-215900" algn="l" rtl="0" fontAlgn="base">
              <a:lnSpc>
                <a:spcPct val="90000"/>
              </a:lnSpc>
              <a:spcBef>
                <a:spcPts val="600"/>
              </a:spcBef>
              <a:spcAft>
                <a:spcPct val="0"/>
              </a:spcAft>
              <a:buFont typeface="Calibri" pitchFamily="34" charset="0"/>
              <a:buChar char="•"/>
              <a:defRPr>
                <a:solidFill>
                  <a:schemeClr val="accent2"/>
                </a:solidFill>
                <a:latin typeface="+mn-lt"/>
              </a:defRPr>
            </a:lvl8pPr>
            <a:lvl9pPr marL="2908300" indent="-215900" algn="l" rtl="0" fontAlgn="base">
              <a:lnSpc>
                <a:spcPct val="90000"/>
              </a:lnSpc>
              <a:spcBef>
                <a:spcPts val="600"/>
              </a:spcBef>
              <a:spcAft>
                <a:spcPct val="0"/>
              </a:spcAft>
              <a:buFont typeface="Calibri" pitchFamily="34" charset="0"/>
              <a:buChar char="•"/>
              <a:defRPr>
                <a:solidFill>
                  <a:schemeClr val="accent2"/>
                </a:solidFill>
                <a:latin typeface="+mn-lt"/>
              </a:defRPr>
            </a:lvl9pPr>
          </a:lstStyle>
          <a:p>
            <a:pPr algn="ctr"/>
            <a:r>
              <a:rPr lang="en-AU" sz="3000" b="0" dirty="0" smtClean="0">
                <a:solidFill>
                  <a:schemeClr val="tx1"/>
                </a:solidFill>
              </a:rPr>
              <a:t>Ekatrina Popova and Warwick Sauer</a:t>
            </a:r>
            <a:endParaRPr lang="en-US" sz="3000" b="0" dirty="0">
              <a:solidFill>
                <a:schemeClr val="tx1"/>
              </a:solidFill>
            </a:endParaRPr>
          </a:p>
        </p:txBody>
      </p:sp>
    </p:spTree>
    <p:extLst>
      <p:ext uri="{BB962C8B-B14F-4D97-AF65-F5344CB8AC3E}">
        <p14:creationId xmlns:p14="http://schemas.microsoft.com/office/powerpoint/2010/main" val="298556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AU" sz="4400" dirty="0" smtClean="0"/>
              <a:t>Mozambique Channel</a:t>
            </a:r>
            <a:endParaRPr lang="en-AU" sz="4400" dirty="0"/>
          </a:p>
        </p:txBody>
      </p:sp>
      <p:sp>
        <p:nvSpPr>
          <p:cNvPr id="3" name="Content Placeholder 2"/>
          <p:cNvSpPr>
            <a:spLocks noGrp="1"/>
          </p:cNvSpPr>
          <p:nvPr>
            <p:ph idx="1"/>
          </p:nvPr>
        </p:nvSpPr>
        <p:spPr>
          <a:xfrm>
            <a:off x="0" y="919261"/>
            <a:ext cx="6156176" cy="5938739"/>
          </a:xfrm>
        </p:spPr>
        <p:txBody>
          <a:bodyPr>
            <a:normAutofit fontScale="92500" lnSpcReduction="20000"/>
          </a:bodyPr>
          <a:lstStyle/>
          <a:p>
            <a:pPr algn="just"/>
            <a:r>
              <a:rPr lang="en-ZA" sz="2200" dirty="0" smtClean="0"/>
              <a:t>Covers an area of over 330 000 km</a:t>
            </a:r>
            <a:r>
              <a:rPr lang="en-ZA" sz="2200" baseline="30000" dirty="0" smtClean="0"/>
              <a:t>2</a:t>
            </a:r>
            <a:r>
              <a:rPr lang="en-ZA" sz="2200" dirty="0" smtClean="0"/>
              <a:t>. This hotspot is found in the Mozambique Channel, with 76% taking in the exclusive economic zone of Madagascar.</a:t>
            </a:r>
          </a:p>
          <a:p>
            <a:pPr algn="just">
              <a:buNone/>
            </a:pPr>
            <a:endParaRPr lang="en-ZA" sz="2200" dirty="0" smtClean="0"/>
          </a:p>
          <a:p>
            <a:pPr algn="just"/>
            <a:r>
              <a:rPr lang="en-US" sz="2200" dirty="0" smtClean="0"/>
              <a:t>Madagascar’s marine environment is an essential source of both food and income</a:t>
            </a:r>
          </a:p>
          <a:p>
            <a:pPr algn="just">
              <a:buNone/>
            </a:pPr>
            <a:endParaRPr lang="en-ZA" sz="2200" dirty="0" smtClean="0"/>
          </a:p>
          <a:p>
            <a:pPr algn="just"/>
            <a:r>
              <a:rPr lang="en-ZA" sz="2200" dirty="0" smtClean="0"/>
              <a:t>Coastal communities are vulnerable to climate change impacts on key ecosystems: coral reefs, mangroves, seagrass beds, coastal lagoons.</a:t>
            </a:r>
          </a:p>
          <a:p>
            <a:pPr algn="just"/>
            <a:endParaRPr lang="en-ZA" sz="2200" dirty="0" smtClean="0"/>
          </a:p>
          <a:p>
            <a:pPr algn="just"/>
            <a:r>
              <a:rPr lang="en-ZA" sz="2200" dirty="0" smtClean="0"/>
              <a:t>Low adaptive capacity – alternative livelihoods</a:t>
            </a:r>
          </a:p>
          <a:p>
            <a:pPr algn="just"/>
            <a:endParaRPr lang="en-ZA" sz="2000" dirty="0" smtClean="0"/>
          </a:p>
          <a:p>
            <a:pPr algn="just"/>
            <a:r>
              <a:rPr lang="en-AU" sz="2200" dirty="0" smtClean="0"/>
              <a:t>Focal work in the hotspot</a:t>
            </a:r>
          </a:p>
          <a:p>
            <a:pPr lvl="1" algn="just"/>
            <a:r>
              <a:rPr lang="en-AU" sz="2000" dirty="0" smtClean="0"/>
              <a:t>ROMS-IBM modelling</a:t>
            </a:r>
          </a:p>
          <a:p>
            <a:pPr lvl="1" algn="just"/>
            <a:r>
              <a:rPr lang="en-AU" sz="2000" dirty="0" smtClean="0"/>
              <a:t>Climate change model projections</a:t>
            </a:r>
          </a:p>
          <a:p>
            <a:pPr lvl="1" algn="just"/>
            <a:r>
              <a:rPr lang="en-AU" sz="2000" dirty="0" smtClean="0"/>
              <a:t>Ecosystem model</a:t>
            </a:r>
          </a:p>
          <a:p>
            <a:pPr lvl="1" algn="just"/>
            <a:r>
              <a:rPr lang="en-AU" sz="2000" dirty="0" smtClean="0"/>
              <a:t>Species vulnerability assessment</a:t>
            </a:r>
          </a:p>
          <a:p>
            <a:pPr lvl="1" algn="just"/>
            <a:r>
              <a:rPr lang="en-AU" sz="2000" dirty="0" smtClean="0"/>
              <a:t>Socio-economic surveys</a:t>
            </a:r>
          </a:p>
          <a:p>
            <a:pPr lvl="1" algn="just"/>
            <a:r>
              <a:rPr lang="en-AU" sz="2000" dirty="0" smtClean="0"/>
              <a:t>Adaptation options and recommendations</a:t>
            </a:r>
          </a:p>
          <a:p>
            <a:pPr algn="just"/>
            <a:endParaRPr lang="en-AU" sz="2400" dirty="0"/>
          </a:p>
        </p:txBody>
      </p:sp>
      <p:pic>
        <p:nvPicPr>
          <p:cNvPr id="6" name="Picture 5" descr="C:\Users\Nikki\Documents\POST-DOCS\GULLS post-doc\Hotspot map - WIO.jpg"/>
          <p:cNvPicPr/>
          <p:nvPr/>
        </p:nvPicPr>
        <p:blipFill>
          <a:blip r:embed="rId2" cstate="print"/>
          <a:srcRect/>
          <a:stretch>
            <a:fillRect/>
          </a:stretch>
        </p:blipFill>
        <p:spPr bwMode="auto">
          <a:xfrm>
            <a:off x="6228184" y="836712"/>
            <a:ext cx="2736304" cy="3353283"/>
          </a:xfrm>
          <a:prstGeom prst="rect">
            <a:avLst/>
          </a:prstGeom>
          <a:noFill/>
          <a:ln w="9525">
            <a:noFill/>
            <a:miter lim="800000"/>
            <a:headEnd/>
            <a:tailEnd/>
          </a:ln>
        </p:spPr>
      </p:pic>
      <p:pic>
        <p:nvPicPr>
          <p:cNvPr id="1026" name="Picture 2" descr="C:\Users\Nikki\Documents\POST-DOCS\GULLS post-doc\Website\Photo library\Mangroves 2 www.grida.no photolib Peter Prokosch.jpg"/>
          <p:cNvPicPr>
            <a:picLocks noChangeAspect="1" noChangeArrowheads="1"/>
          </p:cNvPicPr>
          <p:nvPr/>
        </p:nvPicPr>
        <p:blipFill>
          <a:blip r:embed="rId3" cstate="print"/>
          <a:srcRect/>
          <a:stretch>
            <a:fillRect/>
          </a:stretch>
        </p:blipFill>
        <p:spPr bwMode="auto">
          <a:xfrm>
            <a:off x="5498452" y="4725144"/>
            <a:ext cx="3033988" cy="2016224"/>
          </a:xfrm>
          <a:prstGeom prst="rect">
            <a:avLst/>
          </a:prstGeom>
          <a:noFill/>
        </p:spPr>
      </p:pic>
    </p:spTree>
    <p:extLst>
      <p:ext uri="{BB962C8B-B14F-4D97-AF65-F5344CB8AC3E}">
        <p14:creationId xmlns:p14="http://schemas.microsoft.com/office/powerpoint/2010/main" val="1698405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92167" y="1024532"/>
            <a:ext cx="5259771" cy="5625172"/>
          </a:xfrm>
        </p:spPr>
        <p:txBody>
          <a:bodyPr>
            <a:noAutofit/>
          </a:bodyPr>
          <a:lstStyle/>
          <a:p>
            <a:r>
              <a:rPr lang="en-AU" sz="1900" dirty="0" smtClean="0">
                <a:cs typeface="Arial" panose="020B0604020202020204" pitchFamily="34" charset="0"/>
              </a:rPr>
              <a:t>Covers the West and South Coast of South Africa (</a:t>
            </a:r>
            <a:r>
              <a:rPr lang="en-AU" sz="1900" dirty="0">
                <a:cs typeface="Arial" panose="020B0604020202020204" pitchFamily="34" charset="0"/>
              </a:rPr>
              <a:t>Orange River Mouth to East </a:t>
            </a:r>
            <a:r>
              <a:rPr lang="en-AU" sz="1900" dirty="0" smtClean="0">
                <a:cs typeface="Arial" panose="020B0604020202020204" pitchFamily="34" charset="0"/>
              </a:rPr>
              <a:t>London), with an area </a:t>
            </a:r>
            <a:r>
              <a:rPr lang="en-AU" sz="1900" dirty="0">
                <a:cs typeface="Arial" panose="020B0604020202020204" pitchFamily="34" charset="0"/>
              </a:rPr>
              <a:t>of </a:t>
            </a:r>
            <a:r>
              <a:rPr lang="en-AU" sz="1900" dirty="0" smtClean="0">
                <a:cs typeface="Arial" panose="020B0604020202020204" pitchFamily="34" charset="0"/>
              </a:rPr>
              <a:t> ~ 220 </a:t>
            </a:r>
            <a:r>
              <a:rPr lang="en-AU" sz="1900" dirty="0">
                <a:cs typeface="Arial" panose="020B0604020202020204" pitchFamily="34" charset="0"/>
              </a:rPr>
              <a:t>000 </a:t>
            </a:r>
            <a:r>
              <a:rPr lang="en-AU" sz="1900" dirty="0" smtClean="0">
                <a:cs typeface="Arial" panose="020B0604020202020204" pitchFamily="34" charset="0"/>
              </a:rPr>
              <a:t>km</a:t>
            </a:r>
            <a:r>
              <a:rPr lang="en-AU" sz="1900" baseline="30000" dirty="0" smtClean="0">
                <a:cs typeface="Arial" panose="020B0604020202020204" pitchFamily="34" charset="0"/>
              </a:rPr>
              <a:t>2</a:t>
            </a:r>
            <a:r>
              <a:rPr lang="en-AU" sz="1900" dirty="0" smtClean="0">
                <a:cs typeface="Arial" panose="020B0604020202020204" pitchFamily="34" charset="0"/>
              </a:rPr>
              <a:t>.</a:t>
            </a:r>
          </a:p>
          <a:p>
            <a:r>
              <a:rPr lang="en-US" sz="1900" dirty="0" smtClean="0">
                <a:cs typeface="Arial" panose="020B0604020202020204" pitchFamily="34" charset="0"/>
              </a:rPr>
              <a:t>Commercial, recreational and small-scale fisheries are important activities on the region.</a:t>
            </a:r>
          </a:p>
          <a:p>
            <a:r>
              <a:rPr lang="en-US" sz="1900" dirty="0" smtClean="0">
                <a:cs typeface="Arial" panose="020B0604020202020204" pitchFamily="34" charset="0"/>
              </a:rPr>
              <a:t>Changes </a:t>
            </a:r>
            <a:r>
              <a:rPr lang="en-US" sz="1900" dirty="0">
                <a:cs typeface="Arial" panose="020B0604020202020204" pitchFamily="34" charset="0"/>
              </a:rPr>
              <a:t>in the distribution of </a:t>
            </a:r>
            <a:r>
              <a:rPr lang="en-US" sz="1900" dirty="0" smtClean="0">
                <a:cs typeface="Arial" panose="020B0604020202020204" pitchFamily="34" charset="0"/>
              </a:rPr>
              <a:t>species of ecological and economic importance.</a:t>
            </a:r>
          </a:p>
          <a:p>
            <a:r>
              <a:rPr lang="en-ZA" sz="1900" dirty="0" smtClean="0">
                <a:cs typeface="Arial" panose="020B0604020202020204" pitchFamily="34" charset="0"/>
              </a:rPr>
              <a:t>Overfishing causing major declines in the abundance of non-target species.</a:t>
            </a:r>
            <a:endParaRPr lang="en-ZA" sz="1900" dirty="0">
              <a:cs typeface="Arial" panose="020B0604020202020204" pitchFamily="34" charset="0"/>
            </a:endParaRPr>
          </a:p>
          <a:p>
            <a:pPr lvl="0"/>
            <a:r>
              <a:rPr lang="en-US" sz="1900" dirty="0" smtClean="0">
                <a:cs typeface="Arial" panose="020B0604020202020204" pitchFamily="34" charset="0"/>
              </a:rPr>
              <a:t>Negative effects on the livelihoods of fishers and communities. </a:t>
            </a:r>
          </a:p>
          <a:p>
            <a:pPr lvl="0"/>
            <a:r>
              <a:rPr lang="en-US" sz="1900" dirty="0" smtClean="0">
                <a:cs typeface="Arial" panose="020B0604020202020204" pitchFamily="34" charset="0"/>
              </a:rPr>
              <a:t>Medium </a:t>
            </a:r>
            <a:r>
              <a:rPr lang="en-US" sz="1900" dirty="0">
                <a:cs typeface="Arial" panose="020B0604020202020204" pitchFamily="34" charset="0"/>
              </a:rPr>
              <a:t>and high vulnerability </a:t>
            </a:r>
            <a:r>
              <a:rPr lang="en-US" sz="1900" dirty="0" smtClean="0">
                <a:cs typeface="Arial" panose="020B0604020202020204" pitchFamily="34" charset="0"/>
              </a:rPr>
              <a:t>of the </a:t>
            </a:r>
            <a:r>
              <a:rPr lang="en-US" sz="1900" dirty="0">
                <a:cs typeface="Arial" panose="020B0604020202020204" pitchFamily="34" charset="0"/>
              </a:rPr>
              <a:t>different fisheries sub-sectors to environmental change and </a:t>
            </a:r>
            <a:r>
              <a:rPr lang="en-US" sz="1900" dirty="0" smtClean="0">
                <a:cs typeface="Arial" panose="020B0604020202020204" pitchFamily="34" charset="0"/>
              </a:rPr>
              <a:t>variability.</a:t>
            </a:r>
          </a:p>
          <a:p>
            <a:pPr marL="0" lvl="0" indent="0">
              <a:buNone/>
            </a:pPr>
            <a:r>
              <a:rPr lang="en-US" sz="1900" dirty="0" smtClean="0">
                <a:cs typeface="Arial" panose="020B0604020202020204" pitchFamily="34" charset="0"/>
              </a:rPr>
              <a:t>Focal work on the hotspot</a:t>
            </a:r>
          </a:p>
          <a:p>
            <a:pPr marL="0" indent="0">
              <a:buNone/>
            </a:pPr>
            <a:r>
              <a:rPr lang="en-GB" sz="1900" dirty="0" smtClean="0">
                <a:cs typeface="Arial" panose="020B0604020202020204" pitchFamily="34" charset="0"/>
              </a:rPr>
              <a:t>- Ecological and social vulnerability assessments</a:t>
            </a:r>
          </a:p>
          <a:p>
            <a:pPr marL="0" lvl="1" indent="0">
              <a:spcBef>
                <a:spcPts val="1000"/>
              </a:spcBef>
              <a:buNone/>
            </a:pPr>
            <a:r>
              <a:rPr lang="en-AU" sz="1900" dirty="0" smtClean="0"/>
              <a:t>- Integrated modelling to e</a:t>
            </a:r>
            <a:r>
              <a:rPr lang="en-ZA" sz="1900" dirty="0" smtClean="0">
                <a:cs typeface="Arial" panose="020B0604020202020204" pitchFamily="34" charset="0"/>
              </a:rPr>
              <a:t>xplore </a:t>
            </a:r>
            <a:r>
              <a:rPr lang="en-ZA" sz="1900" dirty="0">
                <a:cs typeface="Arial" panose="020B0604020202020204" pitchFamily="34" charset="0"/>
              </a:rPr>
              <a:t>optimal management approaches and other adaptations to reduce vulnerability to future </a:t>
            </a:r>
            <a:r>
              <a:rPr lang="en-ZA" sz="1900" dirty="0" smtClean="0">
                <a:cs typeface="Arial" panose="020B0604020202020204" pitchFamily="34" charset="0"/>
              </a:rPr>
              <a:t>changes</a:t>
            </a:r>
          </a:p>
          <a:p>
            <a:pPr marL="0" lvl="1" indent="0">
              <a:spcBef>
                <a:spcPts val="1000"/>
              </a:spcBef>
              <a:buNone/>
            </a:pPr>
            <a:r>
              <a:rPr lang="en-ZA" sz="1900" dirty="0" smtClean="0">
                <a:cs typeface="Arial" panose="020B0604020202020204" pitchFamily="34" charset="0"/>
              </a:rPr>
              <a:t>- Socio-economic studies</a:t>
            </a:r>
            <a:endParaRPr lang="en-ZA" sz="1200" dirty="0"/>
          </a:p>
          <a:p>
            <a:endParaRPr lang="en-ZA" sz="1200" dirty="0"/>
          </a:p>
        </p:txBody>
      </p:sp>
      <p:sp>
        <p:nvSpPr>
          <p:cNvPr id="8" name="Title 1"/>
          <p:cNvSpPr>
            <a:spLocks noGrp="1"/>
          </p:cNvSpPr>
          <p:nvPr>
            <p:ph type="title"/>
          </p:nvPr>
        </p:nvSpPr>
        <p:spPr>
          <a:xfrm>
            <a:off x="177363" y="163418"/>
            <a:ext cx="8677810" cy="781461"/>
          </a:xfrm>
        </p:spPr>
        <p:txBody>
          <a:bodyPr/>
          <a:lstStyle/>
          <a:p>
            <a:pPr algn="ctr"/>
            <a:r>
              <a:rPr lang="en-AU" b="1" dirty="0" smtClean="0"/>
              <a:t>Southern Benguela hotspot</a:t>
            </a:r>
            <a:endParaRPr lang="en-AU" b="1"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51724"/>
          <a:stretch/>
        </p:blipFill>
        <p:spPr>
          <a:xfrm>
            <a:off x="6441158" y="828766"/>
            <a:ext cx="2111397" cy="319416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3656" y="4001454"/>
            <a:ext cx="2691516" cy="2691994"/>
          </a:xfrm>
          <a:prstGeom prst="rect">
            <a:avLst/>
          </a:prstGeom>
        </p:spPr>
      </p:pic>
    </p:spTree>
    <p:extLst>
      <p:ext uri="{BB962C8B-B14F-4D97-AF65-F5344CB8AC3E}">
        <p14:creationId xmlns:p14="http://schemas.microsoft.com/office/powerpoint/2010/main" val="2049632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0432"/>
            <a:ext cx="8075240" cy="794352"/>
          </a:xfrm>
        </p:spPr>
        <p:txBody>
          <a:bodyPr>
            <a:normAutofit/>
          </a:bodyPr>
          <a:lstStyle/>
          <a:p>
            <a:r>
              <a:rPr lang="en-AU" dirty="0" smtClean="0"/>
              <a:t>South-east Australia hotspot</a:t>
            </a:r>
            <a:endParaRPr lang="en-AU" dirty="0"/>
          </a:p>
        </p:txBody>
      </p:sp>
      <p:sp>
        <p:nvSpPr>
          <p:cNvPr id="3" name="Content Placeholder 2"/>
          <p:cNvSpPr>
            <a:spLocks noGrp="1"/>
          </p:cNvSpPr>
          <p:nvPr>
            <p:ph idx="1"/>
          </p:nvPr>
        </p:nvSpPr>
        <p:spPr>
          <a:xfrm>
            <a:off x="457200" y="1600200"/>
            <a:ext cx="5554960" cy="4525963"/>
          </a:xfrm>
        </p:spPr>
        <p:txBody>
          <a:bodyPr>
            <a:normAutofit fontScale="92500" lnSpcReduction="20000"/>
          </a:bodyPr>
          <a:lstStyle/>
          <a:p>
            <a:r>
              <a:rPr lang="en-ZA" sz="2400" dirty="0" smtClean="0"/>
              <a:t>Many species moving further south</a:t>
            </a:r>
          </a:p>
          <a:p>
            <a:pPr lvl="1"/>
            <a:r>
              <a:rPr lang="en-ZA" sz="2000" dirty="0" smtClean="0"/>
              <a:t>Habitats changing too</a:t>
            </a:r>
          </a:p>
          <a:p>
            <a:r>
              <a:rPr lang="en-ZA" sz="2400" dirty="0" smtClean="0"/>
              <a:t>Commercial fisheries are important regional industries</a:t>
            </a:r>
          </a:p>
          <a:p>
            <a:pPr lvl="1"/>
            <a:r>
              <a:rPr lang="en-ZA" sz="2000" dirty="0" smtClean="0"/>
              <a:t>Abalone, rock lobster, finfish</a:t>
            </a:r>
          </a:p>
          <a:p>
            <a:r>
              <a:rPr lang="en-ZA" sz="2400" dirty="0" smtClean="0"/>
              <a:t>Changing species distributions impact on fishing profitability</a:t>
            </a:r>
          </a:p>
          <a:p>
            <a:pPr lvl="1"/>
            <a:r>
              <a:rPr lang="en-ZA" sz="2000" dirty="0" smtClean="0"/>
              <a:t>Heightened conflict between commercial and recreational fishers</a:t>
            </a:r>
          </a:p>
          <a:p>
            <a:r>
              <a:rPr lang="en-AU" sz="2400" dirty="0" smtClean="0"/>
              <a:t>Focal work in the hotspot</a:t>
            </a:r>
          </a:p>
          <a:p>
            <a:pPr lvl="1"/>
            <a:r>
              <a:rPr lang="en-AU" sz="2000" dirty="0" smtClean="0"/>
              <a:t>Social vulnerability assessment</a:t>
            </a:r>
          </a:p>
          <a:p>
            <a:pPr lvl="1"/>
            <a:r>
              <a:rPr lang="en-AU" sz="2000" dirty="0" smtClean="0"/>
              <a:t>policy mapping to determine key influencers</a:t>
            </a:r>
          </a:p>
          <a:p>
            <a:pPr lvl="1"/>
            <a:r>
              <a:rPr lang="en-AU" sz="2000" dirty="0" smtClean="0"/>
              <a:t>integrated modelling to assess options to reduce social vulnerability and maintain food security and seafood access</a:t>
            </a:r>
          </a:p>
          <a:p>
            <a:endParaRPr lang="en-AU"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1484784"/>
            <a:ext cx="2671865" cy="2924944"/>
          </a:xfrm>
          <a:prstGeom prst="rect">
            <a:avLst/>
          </a:prstGeom>
        </p:spPr>
      </p:pic>
      <p:pic>
        <p:nvPicPr>
          <p:cNvPr id="5" name="Picture 4" descr="hobartdock 1"/>
          <p:cNvPicPr>
            <a:picLocks noChangeAspect="1" noChangeArrowheads="1"/>
          </p:cNvPicPr>
          <p:nvPr/>
        </p:nvPicPr>
        <p:blipFill>
          <a:blip r:embed="rId3" cstate="print">
            <a:extLst>
              <a:ext uri="{28A0092B-C50C-407E-A947-70E740481C1C}">
                <a14:useLocalDpi xmlns:a14="http://schemas.microsoft.com/office/drawing/2010/main" val="0"/>
              </a:ext>
            </a:extLst>
          </a:blip>
          <a:srcRect l="6325" r="4771"/>
          <a:stretch>
            <a:fillRect/>
          </a:stretch>
        </p:blipFill>
        <p:spPr bwMode="auto">
          <a:xfrm>
            <a:off x="6156176" y="4437112"/>
            <a:ext cx="239078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056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92896"/>
            <a:ext cx="8229600" cy="1143000"/>
          </a:xfrm>
        </p:spPr>
        <p:txBody>
          <a:bodyPr/>
          <a:lstStyle/>
          <a:p>
            <a:pPr algn="ctr"/>
            <a:r>
              <a:rPr lang="en-ZA" dirty="0" smtClean="0"/>
              <a:t>Methods and Approaches</a:t>
            </a:r>
            <a:endParaRPr lang="en-ZA" dirty="0"/>
          </a:p>
        </p:txBody>
      </p:sp>
      <p:sp>
        <p:nvSpPr>
          <p:cNvPr id="4" name="Slide Number Placeholder 3"/>
          <p:cNvSpPr>
            <a:spLocks noGrp="1"/>
          </p:cNvSpPr>
          <p:nvPr>
            <p:ph type="sldNum" sz="quarter" idx="12"/>
          </p:nvPr>
        </p:nvSpPr>
        <p:spPr/>
        <p:txBody>
          <a:bodyPr/>
          <a:lstStyle/>
          <a:p>
            <a:fld id="{0AC7AFEA-55BC-4A69-985B-FA7ED5CB54E1}" type="slidenum">
              <a:rPr lang="en-ZA" smtClean="0"/>
              <a:t>13</a:t>
            </a:fld>
            <a:endParaRPr lang="en-ZA" dirty="0"/>
          </a:p>
        </p:txBody>
      </p:sp>
    </p:spTree>
    <p:extLst>
      <p:ext uri="{BB962C8B-B14F-4D97-AF65-F5344CB8AC3E}">
        <p14:creationId xmlns:p14="http://schemas.microsoft.com/office/powerpoint/2010/main" val="484507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915816" y="4365104"/>
            <a:ext cx="302433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AU" altLang="en-US" sz="1400" dirty="0" smtClean="0">
                <a:ea typeface="Arial Unicode MS" pitchFamily="34" charset="-128"/>
                <a:cs typeface="Arial Unicode MS" pitchFamily="34" charset="-128"/>
              </a:rPr>
              <a:t>Estimate sensitivity of species to climate drivers based on ABUNDANCE, DISTRIBUTION and PHENOLOGY </a:t>
            </a:r>
          </a:p>
        </p:txBody>
      </p:sp>
      <p:sp>
        <p:nvSpPr>
          <p:cNvPr id="2" name="Title 1"/>
          <p:cNvSpPr>
            <a:spLocks noGrp="1"/>
          </p:cNvSpPr>
          <p:nvPr>
            <p:ph type="title"/>
          </p:nvPr>
        </p:nvSpPr>
        <p:spPr>
          <a:xfrm>
            <a:off x="323528" y="0"/>
            <a:ext cx="8712968" cy="854968"/>
          </a:xfrm>
        </p:spPr>
        <p:txBody>
          <a:bodyPr>
            <a:normAutofit/>
          </a:bodyPr>
          <a:lstStyle/>
          <a:p>
            <a:r>
              <a:rPr lang="en-ZA" sz="3000" dirty="0" smtClean="0"/>
              <a:t>Ocean models, system models and risk assessments </a:t>
            </a:r>
            <a:endParaRPr lang="en-AU" sz="3000" dirty="0"/>
          </a:p>
        </p:txBody>
      </p:sp>
      <p:graphicFrame>
        <p:nvGraphicFramePr>
          <p:cNvPr id="4" name="Diagram 3"/>
          <p:cNvGraphicFramePr/>
          <p:nvPr/>
        </p:nvGraphicFramePr>
        <p:xfrm>
          <a:off x="1187624" y="980728"/>
          <a:ext cx="6768752"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1772816"/>
            <a:ext cx="1187624" cy="646331"/>
          </a:xfrm>
          <a:prstGeom prst="rect">
            <a:avLst/>
          </a:prstGeom>
          <a:noFill/>
        </p:spPr>
        <p:txBody>
          <a:bodyPr wrap="square" rtlCol="0">
            <a:spAutoFit/>
          </a:bodyPr>
          <a:lstStyle/>
          <a:p>
            <a:r>
              <a:rPr lang="en-AU" sz="1200" b="1" dirty="0" smtClean="0">
                <a:solidFill>
                  <a:srgbClr val="FF0000"/>
                </a:solidFill>
              </a:rPr>
              <a:t>OBJECTIVES</a:t>
            </a:r>
          </a:p>
          <a:p>
            <a:r>
              <a:rPr lang="en-AU" sz="1200" b="1" dirty="0" smtClean="0">
                <a:solidFill>
                  <a:srgbClr val="FF0000"/>
                </a:solidFill>
              </a:rPr>
              <a:t>RE MANAGEMENT</a:t>
            </a:r>
            <a:endParaRPr lang="en-AU" sz="1200" b="1" dirty="0">
              <a:solidFill>
                <a:srgbClr val="FF0000"/>
              </a:solidFill>
            </a:endParaRPr>
          </a:p>
        </p:txBody>
      </p:sp>
      <p:sp>
        <p:nvSpPr>
          <p:cNvPr id="6" name="TextBox 5"/>
          <p:cNvSpPr txBox="1"/>
          <p:nvPr/>
        </p:nvSpPr>
        <p:spPr>
          <a:xfrm>
            <a:off x="7884368" y="1916832"/>
            <a:ext cx="1152128" cy="276999"/>
          </a:xfrm>
          <a:prstGeom prst="rect">
            <a:avLst/>
          </a:prstGeom>
          <a:noFill/>
        </p:spPr>
        <p:txBody>
          <a:bodyPr wrap="square" rtlCol="0">
            <a:spAutoFit/>
          </a:bodyPr>
          <a:lstStyle/>
          <a:p>
            <a:r>
              <a:rPr lang="en-AU" sz="1200" b="1" dirty="0" smtClean="0">
                <a:solidFill>
                  <a:srgbClr val="FF0000"/>
                </a:solidFill>
              </a:rPr>
              <a:t>APPLICATIONS</a:t>
            </a:r>
            <a:endParaRPr lang="en-AU" sz="1200" b="1" dirty="0">
              <a:solidFill>
                <a:srgbClr val="FF0000"/>
              </a:solidFill>
            </a:endParaRPr>
          </a:p>
        </p:txBody>
      </p:sp>
      <p:pic>
        <p:nvPicPr>
          <p:cNvPr id="7" name="Picture 1" descr="::MICE_framework_03d.png"/>
          <p:cNvPicPr>
            <a:picLocks noChangeAspect="1" noChangeArrowheads="1"/>
          </p:cNvPicPr>
          <p:nvPr/>
        </p:nvPicPr>
        <p:blipFill>
          <a:blip r:embed="rId8" cstate="print"/>
          <a:srcRect/>
          <a:stretch>
            <a:fillRect/>
          </a:stretch>
        </p:blipFill>
        <p:spPr bwMode="auto">
          <a:xfrm>
            <a:off x="0" y="2708920"/>
            <a:ext cx="2629046" cy="2880320"/>
          </a:xfrm>
          <a:prstGeom prst="rect">
            <a:avLst/>
          </a:prstGeom>
          <a:noFill/>
          <a:ln w="9525">
            <a:noFill/>
            <a:miter lim="800000"/>
            <a:headEnd/>
            <a:tailEnd/>
          </a:ln>
        </p:spPr>
      </p:pic>
      <p:grpSp>
        <p:nvGrpSpPr>
          <p:cNvPr id="10" name="Group 9"/>
          <p:cNvGrpSpPr/>
          <p:nvPr/>
        </p:nvGrpSpPr>
        <p:grpSpPr>
          <a:xfrm>
            <a:off x="4283968" y="836712"/>
            <a:ext cx="1872208" cy="576064"/>
            <a:chOff x="3779912" y="3645024"/>
            <a:chExt cx="1872208" cy="576064"/>
          </a:xfrm>
        </p:grpSpPr>
        <p:sp>
          <p:nvSpPr>
            <p:cNvPr id="8" name="Rounded Rectangle 7"/>
            <p:cNvSpPr/>
            <p:nvPr/>
          </p:nvSpPr>
          <p:spPr>
            <a:xfrm>
              <a:off x="3815916" y="3645024"/>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3779912" y="3645024"/>
              <a:ext cx="1872208" cy="461665"/>
            </a:xfrm>
            <a:prstGeom prst="rect">
              <a:avLst/>
            </a:prstGeom>
            <a:noFill/>
          </p:spPr>
          <p:txBody>
            <a:bodyPr wrap="square" rtlCol="0">
              <a:spAutoFit/>
            </a:bodyPr>
            <a:lstStyle/>
            <a:p>
              <a:pPr algn="ctr"/>
              <a:r>
                <a:rPr lang="en-AU" sz="1200" b="1" dirty="0" smtClean="0">
                  <a:solidFill>
                    <a:schemeClr val="bg1"/>
                  </a:solidFill>
                </a:rPr>
                <a:t>Climate drivers</a:t>
              </a:r>
            </a:p>
            <a:p>
              <a:pPr algn="ctr"/>
              <a:r>
                <a:rPr lang="en-AU" sz="1200" b="1" dirty="0" smtClean="0">
                  <a:solidFill>
                    <a:schemeClr val="bg1"/>
                  </a:solidFill>
                </a:rPr>
                <a:t>e.g. Biophysical model</a:t>
              </a:r>
              <a:endParaRPr lang="en-AU" sz="1200" b="1" dirty="0">
                <a:solidFill>
                  <a:schemeClr val="bg1"/>
                </a:solidFill>
              </a:endParaRPr>
            </a:p>
          </p:txBody>
        </p:sp>
      </p:grpSp>
      <p:sp>
        <p:nvSpPr>
          <p:cNvPr id="11" name="Curved Right Arrow 10"/>
          <p:cNvSpPr/>
          <p:nvPr/>
        </p:nvSpPr>
        <p:spPr>
          <a:xfrm>
            <a:off x="3923928" y="1124744"/>
            <a:ext cx="288032" cy="5040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2" name="Curved Right Arrow 11"/>
          <p:cNvSpPr/>
          <p:nvPr/>
        </p:nvSpPr>
        <p:spPr>
          <a:xfrm flipH="1">
            <a:off x="6156176" y="1124744"/>
            <a:ext cx="288032" cy="5040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5" name="Folded Corner 14"/>
          <p:cNvSpPr/>
          <p:nvPr/>
        </p:nvSpPr>
        <p:spPr>
          <a:xfrm>
            <a:off x="395536" y="908720"/>
            <a:ext cx="2232248" cy="432048"/>
          </a:xfrm>
          <a:prstGeom prst="folded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smtClean="0"/>
              <a:t>1. DYNAMIC MODELS</a:t>
            </a:r>
            <a:endParaRPr lang="en-AU" dirty="0"/>
          </a:p>
        </p:txBody>
      </p:sp>
      <p:sp>
        <p:nvSpPr>
          <p:cNvPr id="16" name="Folded Corner 15"/>
          <p:cNvSpPr/>
          <p:nvPr/>
        </p:nvSpPr>
        <p:spPr>
          <a:xfrm>
            <a:off x="2699792" y="3068960"/>
            <a:ext cx="3600400" cy="720080"/>
          </a:xfrm>
          <a:prstGeom prst="folded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dirty="0" smtClean="0"/>
              <a:t>2. ECOLOGICAL RISK ASSESSMENTS</a:t>
            </a:r>
            <a:endParaRPr lang="en-AU" dirty="0"/>
          </a:p>
        </p:txBody>
      </p:sp>
      <p:sp>
        <p:nvSpPr>
          <p:cNvPr id="17" name="Rectangle 16"/>
          <p:cNvSpPr/>
          <p:nvPr/>
        </p:nvSpPr>
        <p:spPr>
          <a:xfrm>
            <a:off x="2699792" y="3789040"/>
            <a:ext cx="3528392" cy="424732"/>
          </a:xfrm>
          <a:prstGeom prst="rect">
            <a:avLst/>
          </a:prstGeom>
        </p:spPr>
        <p:txBody>
          <a:bodyPr wrap="square">
            <a:spAutoFit/>
          </a:bodyPr>
          <a:lstStyle/>
          <a:p>
            <a:pPr>
              <a:lnSpc>
                <a:spcPct val="90000"/>
              </a:lnSpc>
            </a:pPr>
            <a:r>
              <a:rPr lang="en-AU" altLang="en-US" sz="1200" dirty="0" smtClean="0">
                <a:latin typeface="+mj-lt"/>
              </a:rPr>
              <a:t>e.g. Approaches building on Ecological Risk Assessment for Effects of Fishing (Hobday et al. 2007) </a:t>
            </a:r>
          </a:p>
        </p:txBody>
      </p:sp>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2" y="5661248"/>
            <a:ext cx="334168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427984" y="5589240"/>
            <a:ext cx="4572000" cy="1188018"/>
          </a:xfrm>
          <a:prstGeom prst="rect">
            <a:avLst/>
          </a:prstGeom>
        </p:spPr>
        <p:txBody>
          <a:bodyPr>
            <a:spAutoFit/>
          </a:bodyPr>
          <a:lstStyle/>
          <a:p>
            <a:pPr defTabSz="457200">
              <a:lnSpc>
                <a:spcPct val="90000"/>
              </a:lnSpc>
              <a:spcBef>
                <a:spcPts val="600"/>
              </a:spcBef>
              <a:spcAft>
                <a:spcPts val="600"/>
              </a:spcAft>
            </a:pPr>
            <a:r>
              <a:rPr lang="en-AU" dirty="0" smtClean="0">
                <a:solidFill>
                  <a:srgbClr val="000000"/>
                </a:solidFill>
                <a:ea typeface="Arial Unicode MS" pitchFamily="34" charset="-128"/>
                <a:cs typeface="Arial Unicode MS" pitchFamily="34" charset="-128"/>
              </a:rPr>
              <a:t>Conducted for SE Australia, being repeated in South Africa and Western Indian Ocean and possibly adapted for India and Brazil</a:t>
            </a:r>
          </a:p>
          <a:p>
            <a:pPr defTabSz="457200">
              <a:lnSpc>
                <a:spcPct val="90000"/>
              </a:lnSpc>
              <a:spcBef>
                <a:spcPts val="600"/>
              </a:spcBef>
              <a:spcAft>
                <a:spcPts val="600"/>
              </a:spcAft>
            </a:pPr>
            <a:r>
              <a:rPr lang="en-AU" sz="1400" dirty="0" smtClean="0">
                <a:solidFill>
                  <a:srgbClr val="000000"/>
                </a:solidFill>
                <a:ea typeface="Arial Unicode MS" pitchFamily="34" charset="-128"/>
                <a:cs typeface="Arial Unicode MS" pitchFamily="34" charset="-128"/>
              </a:rPr>
              <a:t>(as per Pecl et al accepted, Climatic Change)</a:t>
            </a:r>
            <a:endParaRPr lang="en-AU" sz="1400" dirty="0">
              <a:solidFill>
                <a:srgbClr val="000000"/>
              </a:solidFill>
              <a:ea typeface="Arial Unicode MS" pitchFamily="34" charset="-128"/>
              <a:cs typeface="Arial Unicode MS" pitchFamily="34" charset="-128"/>
            </a:endParaRPr>
          </a:p>
        </p:txBody>
      </p:sp>
      <p:pic>
        <p:nvPicPr>
          <p:cNvPr id="2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4207" y="3573016"/>
            <a:ext cx="2451259" cy="14870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7452320" y="3645024"/>
            <a:ext cx="1008112" cy="46089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AU" dirty="0">
              <a:solidFill>
                <a:srgbClr val="FFFFFF"/>
              </a:solidFill>
            </a:endParaRPr>
          </a:p>
        </p:txBody>
      </p:sp>
    </p:spTree>
    <p:extLst>
      <p:ext uri="{BB962C8B-B14F-4D97-AF65-F5344CB8AC3E}">
        <p14:creationId xmlns:p14="http://schemas.microsoft.com/office/powerpoint/2010/main" val="48647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2007_network.tiff"/>
          <p:cNvPicPr>
            <a:picLocks noChangeAspect="1"/>
          </p:cNvPicPr>
          <p:nvPr/>
        </p:nvPicPr>
        <p:blipFill>
          <a:blip r:embed="rId2" cstate="print"/>
          <a:srcRect/>
          <a:stretch>
            <a:fillRect/>
          </a:stretch>
        </p:blipFill>
        <p:spPr bwMode="auto">
          <a:xfrm>
            <a:off x="6975034" y="3501008"/>
            <a:ext cx="1701422" cy="1700808"/>
          </a:xfrm>
          <a:prstGeom prst="rect">
            <a:avLst/>
          </a:prstGeom>
          <a:noFill/>
          <a:ln w="9525">
            <a:noFill/>
            <a:miter lim="800000"/>
            <a:headEnd/>
            <a:tailEnd/>
          </a:ln>
        </p:spPr>
      </p:pic>
      <p:sp>
        <p:nvSpPr>
          <p:cNvPr id="4" name="Title 3"/>
          <p:cNvSpPr>
            <a:spLocks noGrp="1"/>
          </p:cNvSpPr>
          <p:nvPr>
            <p:ph type="title"/>
          </p:nvPr>
        </p:nvSpPr>
        <p:spPr>
          <a:xfrm>
            <a:off x="179512" y="260648"/>
            <a:ext cx="8229600" cy="1143000"/>
          </a:xfrm>
        </p:spPr>
        <p:txBody>
          <a:bodyPr/>
          <a:lstStyle/>
          <a:p>
            <a:pPr algn="l"/>
            <a:r>
              <a:rPr lang="en-GB" dirty="0" smtClean="0"/>
              <a:t>Social models and approaches</a:t>
            </a:r>
            <a:endParaRPr lang="en-GB" dirty="0"/>
          </a:p>
        </p:txBody>
      </p:sp>
      <p:sp>
        <p:nvSpPr>
          <p:cNvPr id="6" name="Content Placeholder 5"/>
          <p:cNvSpPr>
            <a:spLocks noGrp="1"/>
          </p:cNvSpPr>
          <p:nvPr>
            <p:ph idx="1"/>
          </p:nvPr>
        </p:nvSpPr>
        <p:spPr>
          <a:xfrm>
            <a:off x="179512" y="1268760"/>
            <a:ext cx="8229600" cy="5400600"/>
          </a:xfrm>
        </p:spPr>
        <p:txBody>
          <a:bodyPr>
            <a:normAutofit fontScale="70000" lnSpcReduction="20000"/>
          </a:bodyPr>
          <a:lstStyle/>
          <a:p>
            <a:endParaRPr lang="en-GB" dirty="0" smtClean="0"/>
          </a:p>
          <a:p>
            <a:r>
              <a:rPr lang="en-GB" dirty="0" smtClean="0"/>
              <a:t>Expanded social vulnerability assessments (VA) in 3-5 </a:t>
            </a:r>
          </a:p>
          <a:p>
            <a:pPr>
              <a:buNone/>
            </a:pPr>
            <a:r>
              <a:rPr lang="en-GB" dirty="0" smtClean="0"/>
              <a:t>coastal communities per hotspot</a:t>
            </a:r>
          </a:p>
          <a:p>
            <a:endParaRPr lang="en-GB" dirty="0" smtClean="0"/>
          </a:p>
          <a:p>
            <a:r>
              <a:rPr lang="en-GB" dirty="0" smtClean="0"/>
              <a:t>Establish community objectives and adaptation options</a:t>
            </a:r>
          </a:p>
          <a:p>
            <a:endParaRPr lang="en-GB" dirty="0"/>
          </a:p>
          <a:p>
            <a:r>
              <a:rPr lang="en-GB" dirty="0" smtClean="0"/>
              <a:t>Model indicator relationships between community </a:t>
            </a:r>
          </a:p>
          <a:p>
            <a:pPr>
              <a:buNone/>
            </a:pPr>
            <a:r>
              <a:rPr lang="en-GB" dirty="0" smtClean="0"/>
              <a:t>objectives and vulnerability indicators - </a:t>
            </a:r>
            <a:r>
              <a:rPr lang="en-GB" sz="3100" dirty="0" smtClean="0"/>
              <a:t>Bayesian and </a:t>
            </a:r>
          </a:p>
          <a:p>
            <a:pPr>
              <a:buNone/>
            </a:pPr>
            <a:r>
              <a:rPr lang="en-GB" sz="3100" dirty="0" smtClean="0"/>
              <a:t>qualitative models</a:t>
            </a:r>
          </a:p>
          <a:p>
            <a:endParaRPr lang="en-GB" dirty="0" smtClean="0"/>
          </a:p>
          <a:p>
            <a:r>
              <a:rPr lang="en-GB" dirty="0" smtClean="0"/>
              <a:t>Supply chain analysis and mapping to scale up from</a:t>
            </a:r>
          </a:p>
          <a:p>
            <a:pPr>
              <a:buNone/>
            </a:pPr>
            <a:r>
              <a:rPr lang="en-GB" dirty="0" smtClean="0"/>
              <a:t> community to regional level &amp; identify adaptation </a:t>
            </a:r>
          </a:p>
          <a:p>
            <a:pPr>
              <a:buNone/>
            </a:pPr>
            <a:r>
              <a:rPr lang="en-GB" dirty="0" smtClean="0"/>
              <a:t>options</a:t>
            </a:r>
          </a:p>
          <a:p>
            <a:endParaRPr lang="en-GB" dirty="0" smtClean="0"/>
          </a:p>
          <a:p>
            <a:r>
              <a:rPr lang="en-GB" dirty="0" smtClean="0"/>
              <a:t>Summary analyses – cross comparisons of modelled</a:t>
            </a:r>
          </a:p>
          <a:p>
            <a:pPr>
              <a:buNone/>
            </a:pPr>
            <a:r>
              <a:rPr lang="en-GB" dirty="0" smtClean="0"/>
              <a:t> relationships and adaptation options among hotspots</a:t>
            </a:r>
          </a:p>
        </p:txBody>
      </p:sp>
      <p:pic>
        <p:nvPicPr>
          <p:cNvPr id="5" name="Picture 5" descr="E:\Photos\Sri Lanka\Sri Lanka 5th month\KP FGI 030609\PICT4955.JPG"/>
          <p:cNvPicPr>
            <a:picLocks noChangeAspect="1" noChangeArrowheads="1"/>
          </p:cNvPicPr>
          <p:nvPr/>
        </p:nvPicPr>
        <p:blipFill>
          <a:blip r:embed="rId3" cstate="print"/>
          <a:srcRect/>
          <a:stretch>
            <a:fillRect/>
          </a:stretch>
        </p:blipFill>
        <p:spPr bwMode="auto">
          <a:xfrm>
            <a:off x="6959757" y="5219818"/>
            <a:ext cx="2184243" cy="1638182"/>
          </a:xfrm>
          <a:prstGeom prst="rect">
            <a:avLst/>
          </a:prstGeom>
          <a:noFill/>
        </p:spPr>
      </p:pic>
      <p:pic>
        <p:nvPicPr>
          <p:cNvPr id="10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7644" y="298300"/>
            <a:ext cx="1896356" cy="154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James\Documents\Cape Town\UCT\GULLS\Presentations\boats_small.jpg"/>
          <p:cNvPicPr>
            <a:picLocks noChangeAspect="1" noChangeArrowheads="1"/>
          </p:cNvPicPr>
          <p:nvPr/>
        </p:nvPicPr>
        <p:blipFill>
          <a:blip r:embed="rId5" cstate="print"/>
          <a:srcRect/>
          <a:stretch>
            <a:fillRect/>
          </a:stretch>
        </p:blipFill>
        <p:spPr bwMode="auto">
          <a:xfrm>
            <a:off x="6990134" y="1844824"/>
            <a:ext cx="2153865" cy="1656184"/>
          </a:xfrm>
          <a:prstGeom prst="rect">
            <a:avLst/>
          </a:prstGeom>
          <a:noFill/>
        </p:spPr>
      </p:pic>
    </p:spTree>
    <p:extLst>
      <p:ext uri="{BB962C8B-B14F-4D97-AF65-F5344CB8AC3E}">
        <p14:creationId xmlns:p14="http://schemas.microsoft.com/office/powerpoint/2010/main" val="18642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8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8645"/>
            <a:ext cx="8915400" cy="523220"/>
          </a:xfrm>
          <a:prstGeom prst="rect">
            <a:avLst/>
          </a:prstGeom>
          <a:noFill/>
        </p:spPr>
        <p:txBody>
          <a:bodyPr wrap="square" rtlCol="0">
            <a:spAutoFit/>
          </a:bodyPr>
          <a:lstStyle/>
          <a:p>
            <a:pPr algn="ctr"/>
            <a:r>
              <a:rPr lang="en-US" sz="2800" dirty="0" smtClean="0"/>
              <a:t>Education and Outreach – Empowering Costal Communities</a:t>
            </a:r>
            <a:endParaRPr lang="en-US" sz="2800" dirty="0"/>
          </a:p>
        </p:txBody>
      </p:sp>
      <p:pic>
        <p:nvPicPr>
          <p:cNvPr id="1026" name="Picture 2" descr="C:\Users\Adina\AppData\Local\Temp\K-12 T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46" y="1628800"/>
            <a:ext cx="4005917" cy="3004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ceanspaces.org/sites/default/files/styles/group_thumbnail/public/citizen_science_logo_0.jpg?itok=cIfizZB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988840"/>
            <a:ext cx="2479576" cy="2479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 y="4725144"/>
            <a:ext cx="8610600" cy="1631216"/>
          </a:xfrm>
          <a:prstGeom prst="rect">
            <a:avLst/>
          </a:prstGeom>
          <a:noFill/>
        </p:spPr>
        <p:txBody>
          <a:bodyPr wrap="square" rtlCol="0">
            <a:spAutoFit/>
          </a:bodyPr>
          <a:lstStyle/>
          <a:p>
            <a:r>
              <a:rPr lang="en-US" sz="2000" dirty="0" smtClean="0"/>
              <a:t>Informing local communities </a:t>
            </a:r>
            <a:r>
              <a:rPr lang="en-US" sz="2000" dirty="0"/>
              <a:t>about the ocean and </a:t>
            </a:r>
            <a:r>
              <a:rPr lang="en-US" sz="2000" dirty="0" smtClean="0"/>
              <a:t>environmental </a:t>
            </a:r>
            <a:r>
              <a:rPr lang="en-US" sz="2000" dirty="0"/>
              <a:t>impacts of climate change on marine resources. </a:t>
            </a:r>
            <a:r>
              <a:rPr lang="en-US" sz="2000" dirty="0" smtClean="0"/>
              <a:t>We employ </a:t>
            </a:r>
            <a:r>
              <a:rPr lang="en-US" sz="2000" dirty="0"/>
              <a:t>a wide range of education and outreach programs at each of the </a:t>
            </a:r>
            <a:r>
              <a:rPr lang="en-US" sz="2000" dirty="0" smtClean="0"/>
              <a:t>Hotspots, including professional </a:t>
            </a:r>
            <a:r>
              <a:rPr lang="en-US" sz="2000" dirty="0"/>
              <a:t>development to local school teachers and academics through </a:t>
            </a:r>
            <a:r>
              <a:rPr lang="en-US" sz="2000" dirty="0" smtClean="0"/>
              <a:t>workshops, citizen science programs, </a:t>
            </a:r>
            <a:r>
              <a:rPr lang="en-US" sz="2000" dirty="0"/>
              <a:t>and development of locally relevant scientific educational </a:t>
            </a:r>
            <a:r>
              <a:rPr lang="en-US" sz="2000" dirty="0" smtClean="0"/>
              <a:t>resources</a:t>
            </a:r>
            <a:endParaRPr lang="en-US" dirty="0"/>
          </a:p>
        </p:txBody>
      </p:sp>
    </p:spTree>
    <p:extLst>
      <p:ext uri="{BB962C8B-B14F-4D97-AF65-F5344CB8AC3E}">
        <p14:creationId xmlns:p14="http://schemas.microsoft.com/office/powerpoint/2010/main" val="256898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endParaRPr lang="en-ZA" dirty="0" smtClean="0"/>
          </a:p>
          <a:p>
            <a:pPr>
              <a:buNone/>
            </a:pPr>
            <a:r>
              <a:rPr lang="en-ZA" dirty="0" smtClean="0"/>
              <a:t>Comparison across hotspots, and in-depth within each hotspot, based on social techniques, vulnerability assessments, and model simulations will reveal for;</a:t>
            </a:r>
          </a:p>
          <a:p>
            <a:r>
              <a:rPr lang="en-ZA" dirty="0" smtClean="0"/>
              <a:t>Conservation – options to manage preservation conflict with resource use</a:t>
            </a:r>
          </a:p>
          <a:p>
            <a:r>
              <a:rPr lang="en-ZA" dirty="0" smtClean="0"/>
              <a:t>Harvest – what are options for reducing vulnerability of resource users</a:t>
            </a:r>
          </a:p>
          <a:p>
            <a:r>
              <a:rPr lang="en-ZA" dirty="0" smtClean="0"/>
              <a:t>Coastal development – what compromises may be need to support both conservation and harvest, and still allow for “development”</a:t>
            </a:r>
          </a:p>
          <a:p>
            <a:endParaRPr lang="en-ZA" dirty="0" smtClean="0"/>
          </a:p>
          <a:p>
            <a:r>
              <a:rPr lang="en-ZA" dirty="0" smtClean="0"/>
              <a:t>What agencies are the influencers in each region?</a:t>
            </a:r>
            <a:endParaRPr lang="en-ZA" dirty="0"/>
          </a:p>
        </p:txBody>
      </p:sp>
      <p:sp>
        <p:nvSpPr>
          <p:cNvPr id="3" name="Text Placeholder 2"/>
          <p:cNvSpPr>
            <a:spLocks noGrp="1"/>
          </p:cNvSpPr>
          <p:nvPr>
            <p:ph type="body" sz="quarter" idx="13"/>
          </p:nvPr>
        </p:nvSpPr>
        <p:spPr>
          <a:xfrm>
            <a:off x="467544" y="908720"/>
            <a:ext cx="8460000" cy="853200"/>
          </a:xfrm>
        </p:spPr>
        <p:txBody>
          <a:bodyPr>
            <a:normAutofit fontScale="92500" lnSpcReduction="20000"/>
          </a:bodyPr>
          <a:lstStyle/>
          <a:p>
            <a:pPr lvl="0"/>
            <a:r>
              <a:rPr lang="en-ZA" dirty="0"/>
              <a:t>Synthesis and formulation of options for management and </a:t>
            </a:r>
            <a:r>
              <a:rPr lang="en-ZA" dirty="0" smtClean="0"/>
              <a:t>policy</a:t>
            </a:r>
            <a:endParaRPr lang="en-ZA" dirty="0"/>
          </a:p>
        </p:txBody>
      </p:sp>
      <p:sp>
        <p:nvSpPr>
          <p:cNvPr id="4" name="Slide Number Placeholder 3"/>
          <p:cNvSpPr>
            <a:spLocks noGrp="1"/>
          </p:cNvSpPr>
          <p:nvPr>
            <p:ph type="sldNum" sz="quarter" idx="15"/>
          </p:nvPr>
        </p:nvSpPr>
        <p:spPr/>
        <p:txBody>
          <a:bodyPr>
            <a:normAutofit/>
          </a:bodyPr>
          <a:lstStyle/>
          <a:p>
            <a:pPr>
              <a:defRPr/>
            </a:pPr>
            <a:fld id="{9F270BFC-4F15-48B9-ADD5-AB07930C0FEC}" type="slidenum">
              <a:rPr lang="en-AU" smtClean="0">
                <a:solidFill>
                  <a:srgbClr val="FFFFFF"/>
                </a:solidFill>
              </a:rPr>
              <a:pPr>
                <a:defRPr/>
              </a:pPr>
              <a:t>17</a:t>
            </a:fld>
            <a:r>
              <a:rPr lang="en-AU" dirty="0" smtClean="0">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2082549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00600"/>
          </a:xfrm>
        </p:spPr>
        <p:txBody>
          <a:bodyPr>
            <a:normAutofit lnSpcReduction="10000"/>
          </a:bodyPr>
          <a:lstStyle/>
          <a:p>
            <a:r>
              <a:rPr lang="en-ZA" dirty="0" smtClean="0"/>
              <a:t>Project is on track to achieve goals of Phase 1 and preparations already underway for Phase 2.</a:t>
            </a:r>
          </a:p>
          <a:p>
            <a:r>
              <a:rPr lang="en-ZA" dirty="0"/>
              <a:t>The partnership is working well, with excellent cooperation and synergies. Cross-over sharing of expertise is a major strength</a:t>
            </a:r>
            <a:r>
              <a:rPr lang="en-ZA" dirty="0" smtClean="0"/>
              <a:t>. Demonstrates value of Belmont approach</a:t>
            </a:r>
            <a:endParaRPr lang="en-ZA" dirty="0"/>
          </a:p>
          <a:p>
            <a:r>
              <a:rPr lang="en-ZA" dirty="0" smtClean="0"/>
              <a:t>More could be achieved with higher levels of funding, including ear-marked funding for project oversight and international coordination. One country has not yet received its funding.</a:t>
            </a:r>
          </a:p>
          <a:p>
            <a:r>
              <a:rPr lang="en-ZA" dirty="0" smtClean="0"/>
              <a:t>Additional funds are being sought and would help project to reach full potential.</a:t>
            </a:r>
          </a:p>
          <a:p>
            <a:r>
              <a:rPr lang="en-ZA" dirty="0" smtClean="0"/>
              <a:t>Second GULLS workshop scheduled for Brazil, March 2015. Will be an important opportunity for checking progress, reinforcing cooperation and ensuring on track for successful completion.</a:t>
            </a:r>
            <a:endParaRPr lang="en-ZA" dirty="0"/>
          </a:p>
          <a:p>
            <a:endParaRPr lang="en-ZA" dirty="0"/>
          </a:p>
        </p:txBody>
      </p:sp>
      <p:sp>
        <p:nvSpPr>
          <p:cNvPr id="3" name="Text Placeholder 2"/>
          <p:cNvSpPr>
            <a:spLocks noGrp="1"/>
          </p:cNvSpPr>
          <p:nvPr>
            <p:ph type="body" sz="quarter" idx="13"/>
          </p:nvPr>
        </p:nvSpPr>
        <p:spPr>
          <a:xfrm>
            <a:off x="395536" y="404664"/>
            <a:ext cx="8460000" cy="853200"/>
          </a:xfrm>
        </p:spPr>
        <p:txBody>
          <a:bodyPr>
            <a:normAutofit/>
          </a:bodyPr>
          <a:lstStyle/>
          <a:p>
            <a:pPr algn="ctr"/>
            <a:r>
              <a:rPr lang="en-ZA" dirty="0"/>
              <a:t>Conclusions and </a:t>
            </a:r>
            <a:r>
              <a:rPr lang="en-ZA" dirty="0" smtClean="0"/>
              <a:t>Next Steps</a:t>
            </a:r>
            <a:endParaRPr lang="en-ZA" dirty="0"/>
          </a:p>
          <a:p>
            <a:endParaRPr lang="en-ZA" dirty="0"/>
          </a:p>
        </p:txBody>
      </p:sp>
      <p:sp>
        <p:nvSpPr>
          <p:cNvPr id="4" name="Slide Number Placeholder 3"/>
          <p:cNvSpPr>
            <a:spLocks noGrp="1"/>
          </p:cNvSpPr>
          <p:nvPr>
            <p:ph type="sldNum" sz="quarter" idx="15"/>
          </p:nvPr>
        </p:nvSpPr>
        <p:spPr/>
        <p:txBody>
          <a:bodyPr>
            <a:normAutofit/>
          </a:bodyPr>
          <a:lstStyle/>
          <a:p>
            <a:pPr>
              <a:defRPr/>
            </a:pPr>
            <a:fld id="{9F270BFC-4F15-48B9-ADD5-AB07930C0FEC}" type="slidenum">
              <a:rPr lang="en-AU" smtClean="0">
                <a:solidFill>
                  <a:srgbClr val="FFFFFF"/>
                </a:solidFill>
              </a:rPr>
              <a:pPr>
                <a:defRPr/>
              </a:pPr>
              <a:t>18</a:t>
            </a:fld>
            <a:r>
              <a:rPr lang="en-AU" dirty="0" smtClean="0">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183766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C7AFEA-55BC-4A69-985B-FA7ED5CB54E1}" type="slidenum">
              <a:rPr lang="en-ZA" smtClean="0"/>
              <a:t>2</a:t>
            </a:fld>
            <a:endParaRPr lang="en-ZA" dirty="0"/>
          </a:p>
        </p:txBody>
      </p:sp>
      <p:sp>
        <p:nvSpPr>
          <p:cNvPr id="218114" name="Rectangle 2"/>
          <p:cNvSpPr>
            <a:spLocks noGrp="1"/>
          </p:cNvSpPr>
          <p:nvPr>
            <p:ph type="title" idx="4294967295"/>
          </p:nvPr>
        </p:nvSpPr>
        <p:spPr>
          <a:xfrm>
            <a:off x="1304925" y="98425"/>
            <a:ext cx="7839075" cy="901700"/>
          </a:xfrm>
        </p:spPr>
        <p:txBody>
          <a:bodyPr>
            <a:normAutofit fontScale="90000"/>
          </a:bodyPr>
          <a:lstStyle/>
          <a:p>
            <a:r>
              <a:rPr lang="en-US" sz="4000" dirty="0"/>
              <a:t>Climate Change Impacts on the Ocean</a:t>
            </a:r>
          </a:p>
        </p:txBody>
      </p:sp>
      <p:pic>
        <p:nvPicPr>
          <p:cNvPr id="218115" name="Picture 4"/>
          <p:cNvPicPr>
            <a:picLocks noChangeAspect="1" noChangeArrowheads="1"/>
          </p:cNvPicPr>
          <p:nvPr/>
        </p:nvPicPr>
        <p:blipFill>
          <a:blip r:embed="rId3" cstate="print"/>
          <a:srcRect/>
          <a:stretch>
            <a:fillRect/>
          </a:stretch>
        </p:blipFill>
        <p:spPr bwMode="auto">
          <a:xfrm>
            <a:off x="395288" y="1125538"/>
            <a:ext cx="8335962" cy="5562600"/>
          </a:xfrm>
          <a:prstGeom prst="rect">
            <a:avLst/>
          </a:prstGeom>
          <a:noFill/>
          <a:ln w="9525">
            <a:noFill/>
            <a:miter lim="800000"/>
            <a:headEnd/>
            <a:tailEnd/>
          </a:ln>
        </p:spPr>
      </p:pic>
      <p:sp>
        <p:nvSpPr>
          <p:cNvPr id="218116" name="Text Box 5"/>
          <p:cNvSpPr txBox="1">
            <a:spLocks noChangeArrowheads="1"/>
          </p:cNvSpPr>
          <p:nvPr/>
        </p:nvSpPr>
        <p:spPr bwMode="auto">
          <a:xfrm>
            <a:off x="495300" y="6289675"/>
            <a:ext cx="1754188" cy="274638"/>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smtClean="0">
                <a:solidFill>
                  <a:srgbClr val="000000"/>
                </a:solidFill>
                <a:latin typeface="Arial" pitchFamily="34" charset="0"/>
                <a:ea typeface="MS PGothic" pitchFamily="34" charset="-128"/>
              </a:rPr>
              <a:t>Poloczanska et al 2007</a:t>
            </a:r>
          </a:p>
        </p:txBody>
      </p:sp>
      <p:sp>
        <p:nvSpPr>
          <p:cNvPr id="175110" name="Oval 6"/>
          <p:cNvSpPr>
            <a:spLocks noChangeArrowheads="1"/>
          </p:cNvSpPr>
          <p:nvPr/>
        </p:nvSpPr>
        <p:spPr bwMode="auto">
          <a:xfrm rot="-2952311">
            <a:off x="4954587" y="417513"/>
            <a:ext cx="2303463" cy="6192838"/>
          </a:xfrm>
          <a:prstGeom prst="ellipse">
            <a:avLst/>
          </a:prstGeom>
          <a:noFill/>
          <a:ln w="57150">
            <a:solidFill>
              <a:schemeClr val="hlink"/>
            </a:solidFill>
            <a:round/>
            <a:headEnd/>
            <a:tailEnd/>
          </a:ln>
        </p:spPr>
        <p:txBody>
          <a:bodyPr wrap="none" anchor="ctr"/>
          <a:lstStyle/>
          <a:p>
            <a:pPr fontAlgn="base">
              <a:spcBef>
                <a:spcPct val="0"/>
              </a:spcBef>
              <a:spcAft>
                <a:spcPct val="0"/>
              </a:spcAft>
            </a:pPr>
            <a:endParaRPr lang="en-US" dirty="0" smtClean="0">
              <a:solidFill>
                <a:srgbClr val="000000"/>
              </a:solidFill>
              <a:latin typeface="Arial" pitchFamily="34" charset="0"/>
            </a:endParaRPr>
          </a:p>
        </p:txBody>
      </p:sp>
      <p:sp>
        <p:nvSpPr>
          <p:cNvPr id="175111" name="Oval 7"/>
          <p:cNvSpPr>
            <a:spLocks noChangeArrowheads="1"/>
          </p:cNvSpPr>
          <p:nvPr/>
        </p:nvSpPr>
        <p:spPr bwMode="auto">
          <a:xfrm rot="-276493">
            <a:off x="3190875" y="1266825"/>
            <a:ext cx="2303463" cy="4681538"/>
          </a:xfrm>
          <a:prstGeom prst="ellipse">
            <a:avLst/>
          </a:prstGeom>
          <a:noFill/>
          <a:ln w="57150">
            <a:solidFill>
              <a:schemeClr val="hlink"/>
            </a:solidFill>
            <a:round/>
            <a:headEnd/>
            <a:tailEnd/>
          </a:ln>
        </p:spPr>
        <p:txBody>
          <a:bodyPr wrap="none" anchor="ctr"/>
          <a:lstStyle/>
          <a:p>
            <a:pPr fontAlgn="base">
              <a:spcBef>
                <a:spcPct val="0"/>
              </a:spcBef>
              <a:spcAft>
                <a:spcPct val="0"/>
              </a:spcAft>
            </a:pPr>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59967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animBg="1"/>
      <p:bldP spid="1751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34186" y="764704"/>
            <a:ext cx="8460000" cy="549108"/>
          </a:xfrm>
        </p:spPr>
        <p:txBody>
          <a:bodyPr>
            <a:normAutofit lnSpcReduction="10000"/>
          </a:bodyPr>
          <a:lstStyle/>
          <a:p>
            <a:r>
              <a:rPr lang="en-AU" dirty="0" smtClean="0"/>
              <a:t>Global marine hotspots</a:t>
            </a:r>
            <a:endParaRPr lang="en-AU" dirty="0"/>
          </a:p>
        </p:txBody>
      </p:sp>
      <p:sp>
        <p:nvSpPr>
          <p:cNvPr id="5" name="Slide Number Placeholder 4"/>
          <p:cNvSpPr>
            <a:spLocks noGrp="1"/>
          </p:cNvSpPr>
          <p:nvPr>
            <p:ph type="sldNum" sz="quarter" idx="15"/>
          </p:nvPr>
        </p:nvSpPr>
        <p:spPr/>
        <p:txBody>
          <a:bodyPr/>
          <a:lstStyle/>
          <a:p>
            <a:pPr>
              <a:defRPr/>
            </a:pPr>
            <a:fld id="{9F270BFC-4F15-48B9-ADD5-AB07930C0FEC}" type="slidenum">
              <a:rPr lang="en-AU" smtClean="0">
                <a:solidFill>
                  <a:srgbClr val="FFFFFF"/>
                </a:solidFill>
              </a:rPr>
              <a:pPr>
                <a:defRPr/>
              </a:pPr>
              <a:t>3</a:t>
            </a:fld>
            <a:r>
              <a:rPr lang="en-AU" dirty="0" smtClean="0">
                <a:solidFill>
                  <a:srgbClr val="FFFFFF"/>
                </a:solidFill>
              </a:rPr>
              <a:t>  |</a:t>
            </a:r>
            <a:endParaRPr lang="en-AU" dirty="0">
              <a:solidFill>
                <a:srgbClr val="FFFFFF"/>
              </a:solidFill>
            </a:endParaRPr>
          </a:p>
        </p:txBody>
      </p:sp>
      <p:pic>
        <p:nvPicPr>
          <p:cNvPr id="1026" name="Picture 2" descr="Hotspot map (Medium)"/>
          <p:cNvPicPr>
            <a:picLocks noChangeAspect="1" noChangeArrowheads="1"/>
          </p:cNvPicPr>
          <p:nvPr/>
        </p:nvPicPr>
        <p:blipFill>
          <a:blip r:embed="rId2" cstate="print"/>
          <a:srcRect/>
          <a:stretch>
            <a:fillRect/>
          </a:stretch>
        </p:blipFill>
        <p:spPr bwMode="auto">
          <a:xfrm>
            <a:off x="395536" y="1412776"/>
            <a:ext cx="8496944" cy="4496921"/>
          </a:xfrm>
          <a:prstGeom prst="rect">
            <a:avLst/>
          </a:prstGeom>
          <a:noFill/>
          <a:ln w="9525">
            <a:noFill/>
            <a:miter lim="800000"/>
            <a:headEnd/>
            <a:tailEnd/>
          </a:ln>
        </p:spPr>
      </p:pic>
      <p:sp>
        <p:nvSpPr>
          <p:cNvPr id="2" name="Rounded Rectangle 1"/>
          <p:cNvSpPr/>
          <p:nvPr/>
        </p:nvSpPr>
        <p:spPr>
          <a:xfrm>
            <a:off x="3491880" y="6237312"/>
            <a:ext cx="547260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rgbClr val="0070C0"/>
                </a:solidFill>
              </a:rPr>
              <a:t>From Hobday and Pecl</a:t>
            </a:r>
            <a:r>
              <a:rPr lang="en-ZA" sz="1400" dirty="0">
                <a:solidFill>
                  <a:srgbClr val="0070C0"/>
                </a:solidFill>
              </a:rPr>
              <a:t>.</a:t>
            </a:r>
            <a:r>
              <a:rPr lang="en-ZA" sz="1400" dirty="0" smtClean="0">
                <a:solidFill>
                  <a:srgbClr val="0070C0"/>
                </a:solidFill>
              </a:rPr>
              <a:t> Reviews in Fish  Biology and Fisheries</a:t>
            </a:r>
            <a:r>
              <a:rPr lang="en-ZA" sz="1400" dirty="0">
                <a:solidFill>
                  <a:srgbClr val="0070C0"/>
                </a:solidFill>
              </a:rPr>
              <a:t>,</a:t>
            </a:r>
            <a:r>
              <a:rPr lang="en-ZA" sz="1400" dirty="0" smtClean="0">
                <a:solidFill>
                  <a:srgbClr val="0070C0"/>
                </a:solidFill>
              </a:rPr>
              <a:t> 2014</a:t>
            </a:r>
            <a:endParaRPr lang="en-ZA" sz="1400" dirty="0">
              <a:solidFill>
                <a:srgbClr val="0070C0"/>
              </a:solidFill>
            </a:endParaRPr>
          </a:p>
        </p:txBody>
      </p:sp>
    </p:spTree>
    <p:extLst>
      <p:ext uri="{BB962C8B-B14F-4D97-AF65-F5344CB8AC3E}">
        <p14:creationId xmlns:p14="http://schemas.microsoft.com/office/powerpoint/2010/main" val="2975176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buNone/>
            </a:pPr>
            <a:r>
              <a:rPr lang="en-ZA" dirty="0" smtClean="0"/>
              <a:t>A </a:t>
            </a:r>
            <a:r>
              <a:rPr lang="en-ZA" dirty="0"/>
              <a:t>holistic approach will be </a:t>
            </a:r>
            <a:r>
              <a:rPr lang="en-ZA" dirty="0" smtClean="0"/>
              <a:t>developed and applied to five southern hemisphere hotspot regions:  </a:t>
            </a:r>
            <a:r>
              <a:rPr lang="en-ZA" dirty="0" smtClean="0">
                <a:solidFill>
                  <a:srgbClr val="FF0000"/>
                </a:solidFill>
              </a:rPr>
              <a:t>Brazil</a:t>
            </a:r>
            <a:r>
              <a:rPr lang="en-ZA" dirty="0">
                <a:solidFill>
                  <a:srgbClr val="FF0000"/>
                </a:solidFill>
              </a:rPr>
              <a:t>, </a:t>
            </a:r>
            <a:r>
              <a:rPr lang="en-ZA" dirty="0" smtClean="0">
                <a:solidFill>
                  <a:srgbClr val="FF0000"/>
                </a:solidFill>
              </a:rPr>
              <a:t>India, the Mozambique Channel, southern Benguela (South Africa) </a:t>
            </a:r>
            <a:r>
              <a:rPr lang="en-ZA" dirty="0">
                <a:solidFill>
                  <a:srgbClr val="FF0000"/>
                </a:solidFill>
              </a:rPr>
              <a:t>and </a:t>
            </a:r>
            <a:r>
              <a:rPr lang="en-ZA" dirty="0" smtClean="0">
                <a:solidFill>
                  <a:srgbClr val="FF0000"/>
                </a:solidFill>
              </a:rPr>
              <a:t>South East Australia</a:t>
            </a:r>
            <a:r>
              <a:rPr lang="en-ZA" dirty="0">
                <a:solidFill>
                  <a:srgbClr val="FF0000"/>
                </a:solidFill>
              </a:rPr>
              <a:t>)</a:t>
            </a:r>
            <a:r>
              <a:rPr lang="en-ZA" dirty="0"/>
              <a:t>. </a:t>
            </a:r>
            <a:r>
              <a:rPr lang="en-ZA" dirty="0" smtClean="0"/>
              <a:t>The </a:t>
            </a:r>
            <a:r>
              <a:rPr lang="en-ZA" dirty="0"/>
              <a:t>project will deliver </a:t>
            </a:r>
            <a:r>
              <a:rPr lang="en-ZA" dirty="0" smtClean="0"/>
              <a:t>a comprehensive </a:t>
            </a:r>
            <a:r>
              <a:rPr lang="en-ZA" dirty="0"/>
              <a:t>set of options to reduce </a:t>
            </a:r>
            <a:r>
              <a:rPr lang="en-ZA" dirty="0" smtClean="0"/>
              <a:t>vulnerability </a:t>
            </a:r>
            <a:r>
              <a:rPr lang="en-ZA" dirty="0"/>
              <a:t>of coastal </a:t>
            </a:r>
            <a:r>
              <a:rPr lang="en-ZA" dirty="0" smtClean="0"/>
              <a:t>communities, particularly in relation to the role of coastal resources for food, </a:t>
            </a:r>
            <a:r>
              <a:rPr lang="en-ZA" dirty="0"/>
              <a:t>thereby contributing to </a:t>
            </a:r>
            <a:r>
              <a:rPr lang="en-ZA" dirty="0" smtClean="0"/>
              <a:t>an </a:t>
            </a:r>
            <a:r>
              <a:rPr lang="en-ZA" dirty="0"/>
              <a:t>improved future</a:t>
            </a:r>
            <a:endParaRPr lang="en-ZA" dirty="0" smtClean="0"/>
          </a:p>
          <a:p>
            <a:pPr marL="0" indent="0">
              <a:buNone/>
            </a:pPr>
            <a:endParaRPr lang="de-DE" dirty="0" smtClean="0"/>
          </a:p>
          <a:p>
            <a:pPr marL="0" indent="0" algn="ctr">
              <a:buNone/>
            </a:pPr>
            <a:r>
              <a:rPr lang="de-DE" sz="3500" b="1" dirty="0" smtClean="0">
                <a:solidFill>
                  <a:schemeClr val="accent2"/>
                </a:solidFill>
              </a:rPr>
              <a:t>GOAL</a:t>
            </a:r>
            <a:endParaRPr lang="de-DE" sz="3500" b="1" dirty="0">
              <a:solidFill>
                <a:schemeClr val="accent2"/>
              </a:solidFill>
            </a:endParaRPr>
          </a:p>
          <a:p>
            <a:pPr marL="0" indent="0">
              <a:buNone/>
            </a:pPr>
            <a:r>
              <a:rPr lang="de-DE" dirty="0" smtClean="0"/>
              <a:t>This </a:t>
            </a:r>
            <a:r>
              <a:rPr lang="de-DE" dirty="0"/>
              <a:t>project will contribute to to improving community adaptation efforts by characterizing, assessing and predicting the future of coastal-marine food resources through the provision and sharing of knowledge across regional "hotspots“.</a:t>
            </a:r>
            <a:endParaRPr lang="en-ZA" dirty="0"/>
          </a:p>
          <a:p>
            <a:pPr marL="0" indent="0">
              <a:buNone/>
            </a:pPr>
            <a:endParaRPr lang="en-ZA" dirty="0"/>
          </a:p>
        </p:txBody>
      </p:sp>
      <p:sp>
        <p:nvSpPr>
          <p:cNvPr id="3" name="Text Placeholder 2"/>
          <p:cNvSpPr>
            <a:spLocks noGrp="1"/>
          </p:cNvSpPr>
          <p:nvPr>
            <p:ph type="body" sz="quarter" idx="13"/>
          </p:nvPr>
        </p:nvSpPr>
        <p:spPr>
          <a:xfrm>
            <a:off x="342000" y="692696"/>
            <a:ext cx="8460000" cy="853200"/>
          </a:xfrm>
        </p:spPr>
        <p:txBody>
          <a:bodyPr/>
          <a:lstStyle/>
          <a:p>
            <a:pPr algn="ctr"/>
            <a:r>
              <a:rPr lang="en-ZA" dirty="0" smtClean="0"/>
              <a:t>The GULLS Response</a:t>
            </a:r>
            <a:endParaRPr lang="en-ZA" dirty="0"/>
          </a:p>
        </p:txBody>
      </p:sp>
      <p:sp>
        <p:nvSpPr>
          <p:cNvPr id="5" name="Slide Number Placeholder 4"/>
          <p:cNvSpPr>
            <a:spLocks noGrp="1"/>
          </p:cNvSpPr>
          <p:nvPr>
            <p:ph type="sldNum" sz="quarter" idx="15"/>
          </p:nvPr>
        </p:nvSpPr>
        <p:spPr/>
        <p:txBody>
          <a:bodyPr/>
          <a:lstStyle/>
          <a:p>
            <a:pPr>
              <a:defRPr/>
            </a:pPr>
            <a:fld id="{9F270BFC-4F15-48B9-ADD5-AB07930C0FEC}" type="slidenum">
              <a:rPr lang="en-AU" smtClean="0">
                <a:solidFill>
                  <a:srgbClr val="FFFFFF"/>
                </a:solidFill>
              </a:rPr>
              <a:pPr>
                <a:defRPr/>
              </a:pPr>
              <a:t>4</a:t>
            </a:fld>
            <a:r>
              <a:rPr lang="en-AU" dirty="0" smtClean="0">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112059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AU" dirty="0"/>
              <a:t>B</a:t>
            </a:r>
            <a:r>
              <a:rPr lang="en-AU" dirty="0" smtClean="0"/>
              <a:t>uild regional skill-sets that can reduce coastal vulnerability by evaluating and characterizing likely impacts, </a:t>
            </a:r>
          </a:p>
          <a:p>
            <a:pPr lvl="0"/>
            <a:endParaRPr lang="en-AU" dirty="0" smtClean="0"/>
          </a:p>
          <a:p>
            <a:pPr lvl="0"/>
            <a:r>
              <a:rPr lang="en-AU" dirty="0"/>
              <a:t>C</a:t>
            </a:r>
            <a:r>
              <a:rPr lang="en-AU" dirty="0" smtClean="0"/>
              <a:t>reate predictive systems that will inform decision makers about the expected consequences of coastal changes; </a:t>
            </a:r>
          </a:p>
          <a:p>
            <a:pPr lvl="0"/>
            <a:endParaRPr lang="en-AU" dirty="0" smtClean="0"/>
          </a:p>
          <a:p>
            <a:pPr lvl="0"/>
            <a:r>
              <a:rPr lang="en-AU" dirty="0"/>
              <a:t>D</a:t>
            </a:r>
            <a:r>
              <a:rPr lang="en-AU" dirty="0" smtClean="0"/>
              <a:t>eliver alternative options in terms of adaptation and transformation within coastal communities; and </a:t>
            </a:r>
          </a:p>
          <a:p>
            <a:pPr lvl="0"/>
            <a:endParaRPr lang="en-AU" dirty="0" smtClean="0"/>
          </a:p>
          <a:p>
            <a:pPr lvl="0"/>
            <a:r>
              <a:rPr lang="en-AU" dirty="0"/>
              <a:t>D</a:t>
            </a:r>
            <a:r>
              <a:rPr lang="en-AU" dirty="0" smtClean="0"/>
              <a:t>efine the long-term implications of selecting a particular option in terms of economic, social and environmental outcomes. </a:t>
            </a:r>
          </a:p>
          <a:p>
            <a:endParaRPr lang="en-AU" dirty="0"/>
          </a:p>
        </p:txBody>
      </p:sp>
      <p:sp>
        <p:nvSpPr>
          <p:cNvPr id="3" name="Text Placeholder 2"/>
          <p:cNvSpPr>
            <a:spLocks noGrp="1"/>
          </p:cNvSpPr>
          <p:nvPr>
            <p:ph type="body" sz="quarter" idx="13"/>
          </p:nvPr>
        </p:nvSpPr>
        <p:spPr>
          <a:xfrm>
            <a:off x="342000" y="764704"/>
            <a:ext cx="8460000" cy="853200"/>
          </a:xfrm>
        </p:spPr>
        <p:txBody>
          <a:bodyPr/>
          <a:lstStyle/>
          <a:p>
            <a:r>
              <a:rPr lang="en-AU" dirty="0" smtClean="0"/>
              <a:t>Project objectives</a:t>
            </a:r>
            <a:endParaRPr lang="en-AU" dirty="0"/>
          </a:p>
        </p:txBody>
      </p:sp>
      <p:sp>
        <p:nvSpPr>
          <p:cNvPr id="5" name="Slide Number Placeholder 4"/>
          <p:cNvSpPr>
            <a:spLocks noGrp="1"/>
          </p:cNvSpPr>
          <p:nvPr>
            <p:ph type="sldNum" sz="quarter" idx="15"/>
          </p:nvPr>
        </p:nvSpPr>
        <p:spPr/>
        <p:txBody>
          <a:bodyPr/>
          <a:lstStyle/>
          <a:p>
            <a:pPr>
              <a:defRPr/>
            </a:pPr>
            <a:fld id="{9F270BFC-4F15-48B9-ADD5-AB07930C0FEC}" type="slidenum">
              <a:rPr lang="en-AU" smtClean="0">
                <a:solidFill>
                  <a:srgbClr val="FFFFFF"/>
                </a:solidFill>
              </a:rPr>
              <a:pPr>
                <a:defRPr/>
              </a:pPr>
              <a:t>5</a:t>
            </a:fld>
            <a:r>
              <a:rPr lang="en-AU" dirty="0" smtClean="0">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3237107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692696"/>
            <a:ext cx="8479159" cy="5328592"/>
          </a:xfrm>
        </p:spPr>
        <p:txBody>
          <a:bodyPr>
            <a:normAutofit lnSpcReduction="10000"/>
          </a:bodyPr>
          <a:lstStyle/>
          <a:p>
            <a:pPr marL="215900" lvl="1" indent="0">
              <a:buNone/>
            </a:pPr>
            <a:r>
              <a:rPr lang="en-AU" sz="2200" b="1" dirty="0">
                <a:solidFill>
                  <a:schemeClr val="accent2"/>
                </a:solidFill>
              </a:rPr>
              <a:t>Phase </a:t>
            </a:r>
            <a:r>
              <a:rPr lang="en-AU" sz="2200" b="1" dirty="0" smtClean="0">
                <a:solidFill>
                  <a:schemeClr val="accent2"/>
                </a:solidFill>
              </a:rPr>
              <a:t>1</a:t>
            </a:r>
          </a:p>
          <a:p>
            <a:pPr lvl="1"/>
            <a:r>
              <a:rPr lang="en-AU" sz="2200" dirty="0" smtClean="0"/>
              <a:t>Assess </a:t>
            </a:r>
            <a:r>
              <a:rPr lang="en-AU" sz="2200" dirty="0"/>
              <a:t>direct and indirect drivers </a:t>
            </a:r>
            <a:r>
              <a:rPr lang="en-AU" sz="2200" dirty="0" smtClean="0"/>
              <a:t>and observed impacts on biological and human components of coastal systems in each hotspot;</a:t>
            </a:r>
          </a:p>
          <a:p>
            <a:pPr lvl="1"/>
            <a:r>
              <a:rPr lang="en-AU" sz="2200" dirty="0" smtClean="0"/>
              <a:t>Using a common VA framework in participatory mode, determine the vulnerability of coastal peoples with regard to climate-related marine food security;</a:t>
            </a:r>
          </a:p>
          <a:p>
            <a:pPr lvl="1"/>
            <a:r>
              <a:rPr lang="en-AU" sz="2200" dirty="0" smtClean="0"/>
              <a:t>Exchange visits and training to develop skills and train early career researchers for the in-country work. </a:t>
            </a:r>
          </a:p>
          <a:p>
            <a:pPr marL="215900" lvl="1" indent="0">
              <a:buNone/>
            </a:pPr>
            <a:r>
              <a:rPr lang="en-AU" sz="2200" b="1" dirty="0" smtClean="0">
                <a:solidFill>
                  <a:schemeClr val="accent2"/>
                </a:solidFill>
              </a:rPr>
              <a:t>Phase 2</a:t>
            </a:r>
          </a:p>
          <a:p>
            <a:pPr lvl="1"/>
            <a:r>
              <a:rPr lang="en-ZA" sz="2200" dirty="0" smtClean="0"/>
              <a:t>Develop and apply predictive, integrated frameworks </a:t>
            </a:r>
            <a:r>
              <a:rPr lang="en-ZA" sz="2200" dirty="0"/>
              <a:t>and </a:t>
            </a:r>
            <a:r>
              <a:rPr lang="en-ZA" sz="2200" dirty="0" smtClean="0"/>
              <a:t>models </a:t>
            </a:r>
            <a:r>
              <a:rPr lang="en-ZA" sz="2200" dirty="0"/>
              <a:t>to help to develop future scenarios </a:t>
            </a:r>
            <a:r>
              <a:rPr lang="en-ZA" sz="2200" dirty="0" smtClean="0"/>
              <a:t>and adaptation </a:t>
            </a:r>
            <a:r>
              <a:rPr lang="en-ZA" sz="2200" dirty="0"/>
              <a:t>options </a:t>
            </a:r>
            <a:r>
              <a:rPr lang="en-ZA" sz="2200" dirty="0" smtClean="0"/>
              <a:t>with local communities, </a:t>
            </a:r>
            <a:r>
              <a:rPr lang="en-ZA" sz="2200" dirty="0"/>
              <a:t>managers and </a:t>
            </a:r>
            <a:r>
              <a:rPr lang="en-ZA" sz="2200" dirty="0" smtClean="0"/>
              <a:t>policy-makers.</a:t>
            </a:r>
            <a:endParaRPr lang="en-ZA" sz="2200" dirty="0"/>
          </a:p>
          <a:p>
            <a:pPr lvl="1"/>
            <a:r>
              <a:rPr lang="en-ZA" sz="2200" dirty="0"/>
              <a:t>D</a:t>
            </a:r>
            <a:r>
              <a:rPr lang="en-ZA" sz="2200" dirty="0" smtClean="0"/>
              <a:t>evelop </a:t>
            </a:r>
            <a:r>
              <a:rPr lang="en-ZA" sz="2200" dirty="0"/>
              <a:t>and disseminate education and communication </a:t>
            </a:r>
            <a:r>
              <a:rPr lang="en-ZA" sz="2200" dirty="0" smtClean="0"/>
              <a:t>tools, </a:t>
            </a:r>
            <a:r>
              <a:rPr lang="en-ZA" sz="2200" dirty="0"/>
              <a:t>a vulnerability assessment framework, and options for adaptation and transformation within coastal </a:t>
            </a:r>
            <a:r>
              <a:rPr lang="en-ZA" sz="2200" dirty="0" smtClean="0"/>
              <a:t>communities</a:t>
            </a:r>
            <a:r>
              <a:rPr lang="en-ZA" sz="2200" dirty="0"/>
              <a:t>.</a:t>
            </a:r>
          </a:p>
          <a:p>
            <a:pPr lvl="1"/>
            <a:endParaRPr lang="en-AU" sz="2200" dirty="0" smtClean="0"/>
          </a:p>
        </p:txBody>
      </p:sp>
      <p:sp>
        <p:nvSpPr>
          <p:cNvPr id="3" name="Text Placeholder 2"/>
          <p:cNvSpPr>
            <a:spLocks noGrp="1"/>
          </p:cNvSpPr>
          <p:nvPr>
            <p:ph type="body" sz="quarter" idx="13"/>
          </p:nvPr>
        </p:nvSpPr>
        <p:spPr>
          <a:xfrm>
            <a:off x="342000" y="20343"/>
            <a:ext cx="8460000" cy="710952"/>
          </a:xfrm>
        </p:spPr>
        <p:txBody>
          <a:bodyPr>
            <a:normAutofit/>
          </a:bodyPr>
          <a:lstStyle/>
          <a:p>
            <a:pPr algn="ctr"/>
            <a:r>
              <a:rPr lang="en-AU" dirty="0" smtClean="0"/>
              <a:t>GULLS Core Activities in Each of the Hotspots</a:t>
            </a:r>
            <a:endParaRPr lang="en-AU" dirty="0"/>
          </a:p>
        </p:txBody>
      </p:sp>
      <p:sp>
        <p:nvSpPr>
          <p:cNvPr id="5" name="Slide Number Placeholder 4"/>
          <p:cNvSpPr>
            <a:spLocks noGrp="1"/>
          </p:cNvSpPr>
          <p:nvPr>
            <p:ph type="sldNum" sz="quarter" idx="15"/>
          </p:nvPr>
        </p:nvSpPr>
        <p:spPr/>
        <p:txBody>
          <a:bodyPr/>
          <a:lstStyle/>
          <a:p>
            <a:pPr>
              <a:defRPr/>
            </a:pPr>
            <a:fld id="{9F270BFC-4F15-48B9-ADD5-AB07930C0FEC}" type="slidenum">
              <a:rPr lang="en-AU" smtClean="0">
                <a:solidFill>
                  <a:srgbClr val="FFFFFF"/>
                </a:solidFill>
              </a:rPr>
              <a:pPr>
                <a:defRPr/>
              </a:pPr>
              <a:t>6</a:t>
            </a:fld>
            <a:r>
              <a:rPr lang="en-AU" dirty="0" smtClean="0">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1948061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7544" y="3002400"/>
            <a:ext cx="8460000" cy="853200"/>
          </a:xfrm>
        </p:spPr>
        <p:txBody>
          <a:bodyPr/>
          <a:lstStyle/>
          <a:p>
            <a:pPr algn="ctr"/>
            <a:r>
              <a:rPr lang="en-ZA" dirty="0" smtClean="0"/>
              <a:t>The Hotspots</a:t>
            </a:r>
            <a:endParaRPr lang="en-ZA" dirty="0"/>
          </a:p>
        </p:txBody>
      </p:sp>
      <p:sp>
        <p:nvSpPr>
          <p:cNvPr id="4" name="Slide Number Placeholder 3"/>
          <p:cNvSpPr>
            <a:spLocks noGrp="1"/>
          </p:cNvSpPr>
          <p:nvPr>
            <p:ph type="sldNum" sz="quarter" idx="15"/>
          </p:nvPr>
        </p:nvSpPr>
        <p:spPr/>
        <p:txBody>
          <a:bodyPr/>
          <a:lstStyle/>
          <a:p>
            <a:pPr>
              <a:defRPr/>
            </a:pPr>
            <a:fld id="{9F270BFC-4F15-48B9-ADD5-AB07930C0FEC}" type="slidenum">
              <a:rPr lang="en-AU" smtClean="0">
                <a:solidFill>
                  <a:srgbClr val="FFFFFF"/>
                </a:solidFill>
              </a:rPr>
              <a:pPr>
                <a:defRPr/>
              </a:pPr>
              <a:t>7</a:t>
            </a:fld>
            <a:r>
              <a:rPr lang="en-AU" dirty="0" smtClean="0">
                <a:solidFill>
                  <a:srgbClr val="FFFFFF"/>
                </a:solidFill>
              </a:rPr>
              <a:t>  |</a:t>
            </a:r>
            <a:endParaRPr lang="en-AU" dirty="0">
              <a:solidFill>
                <a:srgbClr val="FFFFFF"/>
              </a:solidFill>
            </a:endParaRPr>
          </a:p>
        </p:txBody>
      </p:sp>
    </p:spTree>
    <p:extLst>
      <p:ext uri="{BB962C8B-B14F-4D97-AF65-F5344CB8AC3E}">
        <p14:creationId xmlns:p14="http://schemas.microsoft.com/office/powerpoint/2010/main" val="410268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Brazil hotspot</a:t>
            </a:r>
            <a:endParaRPr lang="en-AU" dirty="0"/>
          </a:p>
        </p:txBody>
      </p:sp>
      <p:sp>
        <p:nvSpPr>
          <p:cNvPr id="3" name="Content Placeholder 2"/>
          <p:cNvSpPr>
            <a:spLocks noGrp="1"/>
          </p:cNvSpPr>
          <p:nvPr>
            <p:ph idx="1"/>
          </p:nvPr>
        </p:nvSpPr>
        <p:spPr>
          <a:xfrm>
            <a:off x="457200" y="1600200"/>
            <a:ext cx="5554960" cy="4525963"/>
          </a:xfrm>
        </p:spPr>
        <p:txBody>
          <a:bodyPr>
            <a:normAutofit fontScale="77500" lnSpcReduction="20000"/>
          </a:bodyPr>
          <a:lstStyle/>
          <a:p>
            <a:r>
              <a:rPr lang="en-ZA" sz="2400" dirty="0" smtClean="0"/>
              <a:t>Potential shifts in distributional range of commercially important species</a:t>
            </a:r>
          </a:p>
          <a:p>
            <a:pPr lvl="1"/>
            <a:r>
              <a:rPr lang="en-ZA" sz="2000" dirty="0" smtClean="0"/>
              <a:t>Climatic anomalies, patches of sea overwarming, coastal erosion</a:t>
            </a:r>
          </a:p>
          <a:p>
            <a:r>
              <a:rPr lang="en-ZA" sz="2400" dirty="0" smtClean="0"/>
              <a:t>Fisheries are socially and economically important regional industries</a:t>
            </a:r>
          </a:p>
          <a:p>
            <a:pPr lvl="1"/>
            <a:r>
              <a:rPr lang="en-ZA" sz="2000" dirty="0" smtClean="0"/>
              <a:t>Sardine, shrimps, skipjack tuna</a:t>
            </a:r>
          </a:p>
          <a:p>
            <a:r>
              <a:rPr lang="en-ZA" sz="2400" dirty="0" smtClean="0"/>
              <a:t>Changes affecting people’s livelihoods </a:t>
            </a:r>
          </a:p>
          <a:p>
            <a:pPr marL="0" indent="0">
              <a:buNone/>
            </a:pPr>
            <a:r>
              <a:rPr lang="en-ZA" sz="2400" dirty="0" smtClean="0"/>
              <a:t>       infrastructure,, fisheries</a:t>
            </a:r>
          </a:p>
          <a:p>
            <a:pPr lvl="1"/>
            <a:r>
              <a:rPr lang="en-ZA" sz="2000" dirty="0" smtClean="0"/>
              <a:t>Fishing communities are vulnerable to global </a:t>
            </a:r>
          </a:p>
          <a:p>
            <a:pPr marL="457200" lvl="1" indent="0">
              <a:buNone/>
            </a:pPr>
            <a:r>
              <a:rPr lang="en-ZA" sz="2000" dirty="0" smtClean="0"/>
              <a:t>change</a:t>
            </a:r>
          </a:p>
          <a:p>
            <a:r>
              <a:rPr lang="en-AU" sz="2400" dirty="0" smtClean="0"/>
              <a:t>Focal work in the hotspot</a:t>
            </a:r>
          </a:p>
          <a:p>
            <a:pPr lvl="1"/>
            <a:r>
              <a:rPr lang="en-AU" sz="2000" dirty="0" smtClean="0"/>
              <a:t>Social vulnerability assessment</a:t>
            </a:r>
          </a:p>
          <a:p>
            <a:pPr lvl="1"/>
            <a:r>
              <a:rPr lang="en-AU" sz="2000" dirty="0" smtClean="0"/>
              <a:t>Small </a:t>
            </a:r>
            <a:r>
              <a:rPr lang="en-AU" sz="2000" dirty="0"/>
              <a:t>scale and commercial fishers </a:t>
            </a:r>
            <a:r>
              <a:rPr lang="en-AU" sz="2000" dirty="0" smtClean="0"/>
              <a:t>perceptions of the marine environmental change</a:t>
            </a:r>
          </a:p>
          <a:p>
            <a:pPr lvl="1"/>
            <a:r>
              <a:rPr lang="en-AU" sz="2000" dirty="0" smtClean="0"/>
              <a:t>Modelling to detect change, projections, and options to reduce social vulnerability and maintain food security and local seafood access</a:t>
            </a:r>
          </a:p>
          <a:p>
            <a:pPr lvl="1"/>
            <a:endParaRPr lang="en-AU" sz="2000" dirty="0" smtClean="0"/>
          </a:p>
          <a:p>
            <a:endParaRPr lang="en-AU" sz="2400"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5580112" y="1268760"/>
            <a:ext cx="4104456" cy="3021821"/>
          </a:xfrm>
          <a:prstGeom prst="rect">
            <a:avLst/>
          </a:prstGeom>
        </p:spPr>
      </p:pic>
      <p:pic>
        <p:nvPicPr>
          <p:cNvPr id="7" name="Imagem 45"/>
          <p:cNvPicPr>
            <a:picLocks noChangeAspect="1"/>
          </p:cNvPicPr>
          <p:nvPr/>
        </p:nvPicPr>
        <p:blipFill rotWithShape="1">
          <a:blip r:embed="rId3" cstate="print">
            <a:extLst>
              <a:ext uri="{28A0092B-C50C-407E-A947-70E740481C1C}">
                <a14:useLocalDpi xmlns:a14="http://schemas.microsoft.com/office/drawing/2010/main" val="0"/>
              </a:ext>
            </a:extLst>
          </a:blip>
          <a:srcRect l="21896" t="9104" r="33023" b="34842"/>
          <a:stretch/>
        </p:blipFill>
        <p:spPr>
          <a:xfrm>
            <a:off x="6228184" y="4293096"/>
            <a:ext cx="2707368" cy="1895158"/>
          </a:xfrm>
          <a:prstGeom prst="rect">
            <a:avLst/>
          </a:prstGeom>
        </p:spPr>
      </p:pic>
    </p:spTree>
    <p:extLst>
      <p:ext uri="{BB962C8B-B14F-4D97-AF65-F5344CB8AC3E}">
        <p14:creationId xmlns:p14="http://schemas.microsoft.com/office/powerpoint/2010/main" val="613143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t spots.JPG"/>
          <p:cNvPicPr>
            <a:picLocks noChangeAspect="1"/>
          </p:cNvPicPr>
          <p:nvPr/>
        </p:nvPicPr>
        <p:blipFill>
          <a:blip r:embed="rId2"/>
          <a:stretch>
            <a:fillRect/>
          </a:stretch>
        </p:blipFill>
        <p:spPr>
          <a:xfrm>
            <a:off x="5494638" y="1052736"/>
            <a:ext cx="3657601" cy="4348882"/>
          </a:xfrm>
          <a:prstGeom prst="rect">
            <a:avLst/>
          </a:prstGeom>
        </p:spPr>
      </p:pic>
      <p:sp>
        <p:nvSpPr>
          <p:cNvPr id="10" name="TextBox 9"/>
          <p:cNvSpPr txBox="1"/>
          <p:nvPr/>
        </p:nvSpPr>
        <p:spPr>
          <a:xfrm>
            <a:off x="-8239" y="980728"/>
            <a:ext cx="5638800" cy="5355312"/>
          </a:xfrm>
          <a:prstGeom prst="rect">
            <a:avLst/>
          </a:prstGeom>
          <a:noFill/>
        </p:spPr>
        <p:txBody>
          <a:bodyPr wrap="square" rtlCol="0">
            <a:spAutoFit/>
          </a:bodyPr>
          <a:lstStyle/>
          <a:p>
            <a:pPr defTabSz="236538">
              <a:tabLst>
                <a:tab pos="280988" algn="l"/>
              </a:tabLst>
            </a:pPr>
            <a:r>
              <a:rPr lang="en-US" sz="2000" dirty="0" smtClean="0"/>
              <a:t>Southern India- predicted to warm substantially  faster than the  global average</a:t>
            </a:r>
          </a:p>
          <a:p>
            <a:pPr defTabSz="236538">
              <a:buFont typeface="Wingdings" pitchFamily="2" charset="2"/>
              <a:buChar char="§"/>
              <a:tabLst>
                <a:tab pos="280988" algn="l"/>
              </a:tabLst>
            </a:pPr>
            <a:r>
              <a:rPr lang="en-US" sz="2000" dirty="0" smtClean="0"/>
              <a:t>   Small pelagics extend their boundaries, some  	species </a:t>
            </a:r>
            <a:r>
              <a:rPr lang="en-US" sz="2000" dirty="0"/>
              <a:t>may be found </a:t>
            </a:r>
            <a:r>
              <a:rPr lang="en-US" sz="2000" dirty="0" smtClean="0"/>
              <a:t>in</a:t>
            </a:r>
            <a:r>
              <a:rPr lang="en-US" sz="2000" dirty="0"/>
              <a:t> </a:t>
            </a:r>
            <a:r>
              <a:rPr lang="en-US" sz="2000" dirty="0" smtClean="0"/>
              <a:t>deeper waters -</a:t>
            </a:r>
          </a:p>
          <a:p>
            <a:pPr defTabSz="236538">
              <a:tabLst>
                <a:tab pos="280988" algn="l"/>
              </a:tabLst>
            </a:pPr>
            <a:r>
              <a:rPr lang="en-US" sz="2000" dirty="0" smtClean="0"/>
              <a:t>	</a:t>
            </a:r>
            <a:r>
              <a:rPr lang="en-US" sz="2000" b="1" dirty="0" smtClean="0"/>
              <a:t>Indian Oil Sardine and Mackerel </a:t>
            </a:r>
          </a:p>
          <a:p>
            <a:pPr>
              <a:buFont typeface="Wingdings" pitchFamily="2" charset="2"/>
              <a:buChar char="§"/>
            </a:pPr>
            <a:r>
              <a:rPr lang="en-US" sz="2000" dirty="0" smtClean="0"/>
              <a:t>   Phenological changes- </a:t>
            </a:r>
            <a:r>
              <a:rPr lang="en-US" sz="2000" b="1" dirty="0" smtClean="0"/>
              <a:t>thread fin breams </a:t>
            </a:r>
          </a:p>
          <a:p>
            <a:pPr>
              <a:buFont typeface="Wingdings" pitchFamily="2" charset="2"/>
              <a:buChar char="§"/>
              <a:tabLst>
                <a:tab pos="280988" algn="l"/>
              </a:tabLst>
            </a:pPr>
            <a:r>
              <a:rPr lang="en-US" sz="2000" dirty="0" smtClean="0"/>
              <a:t>   Changes in species composition of phytoplankton</a:t>
            </a:r>
          </a:p>
          <a:p>
            <a:pPr>
              <a:buFont typeface="Wingdings" pitchFamily="2" charset="2"/>
              <a:buChar char="§"/>
              <a:tabLst>
                <a:tab pos="280988" algn="l"/>
              </a:tabLst>
            </a:pPr>
            <a:r>
              <a:rPr lang="en-AU" sz="2000" dirty="0" smtClean="0"/>
              <a:t>  Temperatures have risen by an average of     	0.90±0.1ºC per century in the Gulf of Mannar</a:t>
            </a:r>
          </a:p>
          <a:p>
            <a:pPr>
              <a:buFont typeface="Wingdings" pitchFamily="2" charset="2"/>
              <a:buChar char="§"/>
              <a:tabLst>
                <a:tab pos="58738" algn="l"/>
                <a:tab pos="117475" algn="l"/>
                <a:tab pos="176213" algn="l"/>
                <a:tab pos="2979738" algn="l"/>
              </a:tabLst>
            </a:pPr>
            <a:r>
              <a:rPr lang="en-AU" sz="2000" dirty="0" smtClean="0"/>
              <a:t>   Coral Bleaching </a:t>
            </a:r>
          </a:p>
          <a:p>
            <a:pPr>
              <a:buFont typeface="Wingdings" pitchFamily="2" charset="2"/>
              <a:buChar char="§"/>
              <a:tabLst>
                <a:tab pos="58738" algn="l"/>
                <a:tab pos="117475" algn="l"/>
                <a:tab pos="176213" algn="l"/>
                <a:tab pos="2979738" algn="l"/>
              </a:tabLst>
            </a:pPr>
            <a:r>
              <a:rPr lang="en-US" sz="2000" dirty="0" smtClean="0"/>
              <a:t>   Sea level rise in the Indian seas</a:t>
            </a:r>
          </a:p>
          <a:p>
            <a:r>
              <a:rPr lang="en-AU" sz="2200" b="1" dirty="0" smtClean="0"/>
              <a:t>Focal work in the hotspot</a:t>
            </a:r>
          </a:p>
          <a:p>
            <a:pPr marL="0" lvl="1">
              <a:buFont typeface="Wingdings" pitchFamily="2" charset="2"/>
              <a:buChar char="§"/>
            </a:pPr>
            <a:r>
              <a:rPr lang="en-AU" sz="2000" dirty="0" smtClean="0"/>
              <a:t>    Social vulnerability assessment</a:t>
            </a:r>
          </a:p>
          <a:p>
            <a:pPr marL="0" lvl="1">
              <a:buFont typeface="Wingdings" pitchFamily="2" charset="2"/>
              <a:buChar char="§"/>
              <a:tabLst>
                <a:tab pos="280988" algn="l"/>
                <a:tab pos="1031875" algn="l"/>
                <a:tab pos="1371600" algn="l"/>
              </a:tabLst>
            </a:pPr>
            <a:r>
              <a:rPr lang="en-AU" sz="2000" dirty="0" smtClean="0"/>
              <a:t>   Climate Resilient Village Adaptation and </a:t>
            </a:r>
          </a:p>
          <a:p>
            <a:pPr marL="0" lvl="1">
              <a:tabLst>
                <a:tab pos="280988" algn="l"/>
                <a:tab pos="1031875" algn="l"/>
                <a:tab pos="1371600" algn="l"/>
              </a:tabLst>
            </a:pPr>
            <a:r>
              <a:rPr lang="en-AU" sz="2000" dirty="0"/>
              <a:t> </a:t>
            </a:r>
            <a:r>
              <a:rPr lang="en-AU" sz="2000" dirty="0" smtClean="0"/>
              <a:t>     Mitigation Plan</a:t>
            </a:r>
          </a:p>
          <a:p>
            <a:pPr marL="280988" lvl="2" indent="-280988">
              <a:buFont typeface="Wingdings" pitchFamily="2" charset="2"/>
              <a:buChar char="§"/>
              <a:tabLst>
                <a:tab pos="280988" algn="l"/>
                <a:tab pos="1031875" algn="l"/>
                <a:tab pos="1371600" algn="l"/>
              </a:tabLst>
            </a:pPr>
            <a:r>
              <a:rPr lang="en-AU" sz="2000" dirty="0" smtClean="0"/>
              <a:t>Climate  Informed fishers</a:t>
            </a:r>
            <a:endParaRPr lang="en-US" dirty="0" smtClean="0"/>
          </a:p>
          <a:p>
            <a:pPr>
              <a:buFont typeface="Wingdings" pitchFamily="2" charset="2"/>
              <a:buChar char="§"/>
              <a:tabLst>
                <a:tab pos="58738" algn="l"/>
                <a:tab pos="117475" algn="l"/>
                <a:tab pos="176213" algn="l"/>
                <a:tab pos="2979738" algn="l"/>
              </a:tabLst>
            </a:pPr>
            <a:endParaRPr lang="en-US" sz="2000" dirty="0"/>
          </a:p>
        </p:txBody>
      </p:sp>
      <p:grpSp>
        <p:nvGrpSpPr>
          <p:cNvPr id="13" name="Group 12"/>
          <p:cNvGrpSpPr/>
          <p:nvPr/>
        </p:nvGrpSpPr>
        <p:grpSpPr>
          <a:xfrm>
            <a:off x="4981199" y="5105400"/>
            <a:ext cx="2286000" cy="1752600"/>
            <a:chOff x="3733800" y="2743200"/>
            <a:chExt cx="2286000" cy="1752600"/>
          </a:xfrm>
        </p:grpSpPr>
        <p:pic>
          <p:nvPicPr>
            <p:cNvPr id="5" name="Content Placeholder 3"/>
            <p:cNvPicPr>
              <a:picLocks/>
            </p:cNvPicPr>
            <p:nvPr/>
          </p:nvPicPr>
          <p:blipFill>
            <a:blip r:embed="rId3"/>
            <a:srcRect l="21471" t="23500" r="23561" b="26948"/>
            <a:stretch>
              <a:fillRect/>
            </a:stretch>
          </p:blipFill>
          <p:spPr bwMode="auto">
            <a:xfrm>
              <a:off x="3733800" y="2743200"/>
              <a:ext cx="2286000" cy="1752600"/>
            </a:xfrm>
            <a:prstGeom prst="rect">
              <a:avLst/>
            </a:prstGeom>
            <a:noFill/>
            <a:ln w="9525">
              <a:noFill/>
              <a:miter lim="800000"/>
              <a:headEnd/>
              <a:tailEnd/>
            </a:ln>
          </p:spPr>
        </p:pic>
        <p:sp>
          <p:nvSpPr>
            <p:cNvPr id="11" name="Rectangle 10"/>
            <p:cNvSpPr/>
            <p:nvPr/>
          </p:nvSpPr>
          <p:spPr>
            <a:xfrm>
              <a:off x="3886200" y="4114800"/>
              <a:ext cx="1905000" cy="369332"/>
            </a:xfrm>
            <a:prstGeom prst="rect">
              <a:avLst/>
            </a:prstGeom>
          </p:spPr>
          <p:txBody>
            <a:bodyPr wrap="square">
              <a:spAutoFit/>
            </a:bodyPr>
            <a:lstStyle/>
            <a:p>
              <a:r>
                <a:rPr lang="en-US" b="1" dirty="0" smtClean="0">
                  <a:solidFill>
                    <a:schemeClr val="bg1"/>
                  </a:solidFill>
                </a:rPr>
                <a:t>Coral bleaching</a:t>
              </a:r>
              <a:endParaRPr lang="en-US" dirty="0">
                <a:solidFill>
                  <a:schemeClr val="bg1"/>
                </a:solidFill>
              </a:endParaRPr>
            </a:p>
          </p:txBody>
        </p:sp>
      </p:grpSp>
      <p:sp>
        <p:nvSpPr>
          <p:cNvPr id="2" name="Rectangle 1"/>
          <p:cNvSpPr/>
          <p:nvPr/>
        </p:nvSpPr>
        <p:spPr>
          <a:xfrm>
            <a:off x="2123728" y="188640"/>
            <a:ext cx="4914871"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36538">
              <a:tabLst>
                <a:tab pos="280988" algn="l"/>
              </a:tabLst>
            </a:pPr>
            <a:r>
              <a:rPr lang="en-US" b="1" dirty="0"/>
              <a:t>INDIA HOTSPOTS INDIA HOTSPOTS </a:t>
            </a:r>
          </a:p>
          <a:p>
            <a:pPr defTabSz="236538">
              <a:tabLst>
                <a:tab pos="280988" algn="l"/>
              </a:tabLst>
            </a:pPr>
            <a:r>
              <a:rPr lang="en-US" sz="4400" dirty="0"/>
              <a:t> </a:t>
            </a:r>
            <a:r>
              <a:rPr lang="en-US" sz="4400" b="1" dirty="0">
                <a:solidFill>
                  <a:schemeClr val="tx1"/>
                </a:solidFill>
              </a:rPr>
              <a:t>INDIA HOTSPOTS </a:t>
            </a:r>
          </a:p>
          <a:p>
            <a:pPr defTabSz="236538">
              <a:tabLst>
                <a:tab pos="280988" algn="l"/>
              </a:tabLst>
            </a:pPr>
            <a:endParaRPr lang="en-US" b="1" dirty="0">
              <a:solidFill>
                <a:schemeClr val="tx1"/>
              </a:solidFill>
            </a:endParaRPr>
          </a:p>
        </p:txBody>
      </p:sp>
    </p:spTree>
    <p:extLst>
      <p:ext uri="{BB962C8B-B14F-4D97-AF65-F5344CB8AC3E}">
        <p14:creationId xmlns:p14="http://schemas.microsoft.com/office/powerpoint/2010/main" val="2975910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1856</Words>
  <Application>Microsoft Office PowerPoint</Application>
  <PresentationFormat>On-screen Show (4:3)</PresentationFormat>
  <Paragraphs>188</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Global learning for local solutions: Reducing vulnerability of marine-dependent coastal communities: GULLS</vt:lpstr>
      <vt:lpstr>Climate Change Impacts on the Ocean</vt:lpstr>
      <vt:lpstr>PowerPoint Presentation</vt:lpstr>
      <vt:lpstr>PowerPoint Presentation</vt:lpstr>
      <vt:lpstr>PowerPoint Presentation</vt:lpstr>
      <vt:lpstr>PowerPoint Presentation</vt:lpstr>
      <vt:lpstr>PowerPoint Presentation</vt:lpstr>
      <vt:lpstr>Brazil hotspot</vt:lpstr>
      <vt:lpstr>PowerPoint Presentation</vt:lpstr>
      <vt:lpstr>Mozambique Channel</vt:lpstr>
      <vt:lpstr>Southern Benguela hotspot</vt:lpstr>
      <vt:lpstr>South-east Australia hotspot</vt:lpstr>
      <vt:lpstr>Methods and Approaches</vt:lpstr>
      <vt:lpstr>Ocean models, system models and risk assessments </vt:lpstr>
      <vt:lpstr>Social models and approaches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learning for local solutions: Reducing vulnerability of marine-dependent coastal communities: GULLS</dc:title>
  <dc:creator>kandhcochrane2</dc:creator>
  <cp:lastModifiedBy>Gabrielle Kardolus</cp:lastModifiedBy>
  <cp:revision>14</cp:revision>
  <dcterms:created xsi:type="dcterms:W3CDTF">2014-09-15T13:46:54Z</dcterms:created>
  <dcterms:modified xsi:type="dcterms:W3CDTF">2017-05-13T05:04:46Z</dcterms:modified>
</cp:coreProperties>
</file>