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90719E1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546" r:id="rId3"/>
    <p:sldId id="548" r:id="rId4"/>
    <p:sldId id="550" r:id="rId5"/>
    <p:sldId id="570" r:id="rId6"/>
    <p:sldId id="571" r:id="rId7"/>
    <p:sldId id="574" r:id="rId8"/>
    <p:sldId id="576" r:id="rId9"/>
    <p:sldId id="577" r:id="rId10"/>
    <p:sldId id="583" r:id="rId11"/>
    <p:sldId id="581" r:id="rId12"/>
    <p:sldId id="56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88748" autoAdjust="0"/>
  </p:normalViewPr>
  <p:slideViewPr>
    <p:cSldViewPr snapToObjects="1">
      <p:cViewPr varScale="1">
        <p:scale>
          <a:sx n="97" d="100"/>
          <a:sy n="97" d="100"/>
        </p:scale>
        <p:origin x="-20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92BEBD48-0987-C04A-8069-29F645C55194}" type="datetime1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AE57D02C-C8E6-EE4C-9E3D-DA0CFCEB4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8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D69AF54C-E64F-EC4B-81FF-3DCB3B094849}" type="datetime1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EE22BF50-ABFC-A345-9DF8-3FC3139A2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9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39120C-655F-0F4C-93BB-972B5347CEFB}" type="slidenum">
              <a:rPr lang="en-CA">
                <a:latin typeface="Calibri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CA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D65B3-51E2-4602-A20B-840F74B7C8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6" descr="TitelE1_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535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0" y="4864100"/>
            <a:ext cx="8183563" cy="1997075"/>
          </a:xfrm>
          <a:prstGeom prst="rect">
            <a:avLst/>
          </a:prstGeom>
          <a:solidFill>
            <a:srgbClr val="ECEC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163" y="381000"/>
            <a:ext cx="7361237" cy="18288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2" y="2819400"/>
            <a:ext cx="6904037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 err="1" smtClean="0"/>
              <a:t>Click</a:t>
            </a:r>
            <a:r>
              <a:rPr lang="de-DE" noProof="0" dirty="0" smtClean="0"/>
              <a:t> to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text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err="1" smtClean="0"/>
              <a:t>Third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0"/>
            <a:ext cx="7126560" cy="730491"/>
          </a:xfrm>
        </p:spPr>
        <p:txBody>
          <a:bodyPr/>
          <a:lstStyle>
            <a:lvl1pPr>
              <a:defRPr b="0">
                <a:latin typeface="Arial"/>
                <a:cs typeface="Arial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FA080-7890-C948-B67D-E78F3F1062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198568" cy="730491"/>
          </a:xfrm>
        </p:spPr>
        <p:txBody>
          <a:bodyPr/>
          <a:lstStyle>
            <a:lvl1pPr>
              <a:defRPr b="0">
                <a:latin typeface="Arial"/>
                <a:cs typeface="Arial"/>
              </a:defRPr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1760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6705600" cy="73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dirty="0" err="1" smtClean="0"/>
              <a:t>Click</a:t>
            </a:r>
            <a:r>
              <a:rPr lang="de-DE" noProof="0" dirty="0" smtClean="0"/>
              <a:t> to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text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err="1" smtClean="0"/>
              <a:t>Third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525344"/>
            <a:ext cx="596398" cy="2222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B8FA080-7890-C948-B67D-E78F3F1062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2" descr="D:\IHF-Formulare\PowerPoint\DRIVER-PowerPoint-Header_weiss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90719E10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redapplereading.com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7772400" cy="23762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Drought </a:t>
            </a:r>
            <a:r>
              <a:rPr lang="en-US" dirty="0"/>
              <a:t>Impacts: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Vulnerability </a:t>
            </a:r>
            <a:r>
              <a:rPr lang="en-US" dirty="0"/>
              <a:t>thresholds in monitoring and Early-warning </a:t>
            </a:r>
            <a:r>
              <a:rPr lang="en-US" dirty="0" smtClean="0"/>
              <a:t>Research</a:t>
            </a:r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11162" y="3284984"/>
            <a:ext cx="6904037" cy="1224136"/>
          </a:xfrm>
        </p:spPr>
        <p:txBody>
          <a:bodyPr>
            <a:normAutofit/>
          </a:bodyPr>
          <a:lstStyle/>
          <a:p>
            <a:pPr algn="ctr">
              <a:spcBef>
                <a:spcPts val="300"/>
              </a:spcBef>
            </a:pPr>
            <a:r>
              <a:rPr lang="en-US" sz="2000" dirty="0" smtClean="0"/>
              <a:t>Kerstin Stahl</a:t>
            </a:r>
            <a:r>
              <a:rPr lang="en-US" sz="2000" dirty="0"/>
              <a:t>, Mark </a:t>
            </a:r>
            <a:r>
              <a:rPr lang="en-US" sz="2000" dirty="0" smtClean="0"/>
              <a:t>Svoboda, Jamie Hannaford, </a:t>
            </a:r>
          </a:p>
          <a:p>
            <a:pPr algn="ctr">
              <a:spcBef>
                <a:spcPts val="300"/>
              </a:spcBef>
            </a:pPr>
            <a:r>
              <a:rPr lang="en-US" sz="2000" dirty="0" smtClean="0"/>
              <a:t>Cody Knutson, Kevin Collins</a:t>
            </a:r>
            <a:r>
              <a:rPr lang="en-US" sz="2000" dirty="0"/>
              <a:t>, </a:t>
            </a:r>
            <a:r>
              <a:rPr lang="en-US" sz="2000" dirty="0" smtClean="0"/>
              <a:t>Neville Crossman, Ian Overton, Matthew </a:t>
            </a:r>
            <a:r>
              <a:rPr lang="en-US" sz="2000" dirty="0" err="1" smtClean="0"/>
              <a:t>Colloff</a:t>
            </a:r>
            <a:r>
              <a:rPr lang="en-US" sz="2000" dirty="0" smtClean="0"/>
              <a:t>, Mike </a:t>
            </a:r>
            <a:r>
              <a:rPr lang="en-US" sz="2000" dirty="0" err="1" smtClean="0"/>
              <a:t>Acreman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2" y="4871361"/>
            <a:ext cx="4050196" cy="1829121"/>
          </a:xfrm>
          <a:prstGeom prst="rect">
            <a:avLst/>
          </a:prstGeom>
        </p:spPr>
      </p:pic>
      <p:pic>
        <p:nvPicPr>
          <p:cNvPr id="5" name="Picture 4" descr="DrIVER_Logo_weiss_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63" y="1794462"/>
            <a:ext cx="2991725" cy="1359623"/>
          </a:xfrm>
          <a:prstGeom prst="rect">
            <a:avLst/>
          </a:prstGeom>
        </p:spPr>
      </p:pic>
      <p:pic>
        <p:nvPicPr>
          <p:cNvPr id="8" name="Picture 7" descr="ou_compact_rgb_36m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11" y="5733256"/>
            <a:ext cx="1163177" cy="82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184" y="4941168"/>
            <a:ext cx="2450728" cy="602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69846"/>
            <a:ext cx="1296144" cy="580739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6093296"/>
            <a:ext cx="611692" cy="59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61" y="1366541"/>
            <a:ext cx="3213228" cy="2532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61" y="3923945"/>
            <a:ext cx="3213228" cy="26734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knowledge sharing workshop USA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191344"/>
            <a:ext cx="5563344" cy="5334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Enhanced historical comparisons (analogs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Better data and models</a:t>
            </a:r>
            <a:r>
              <a:rPr lang="en-US" sz="2400" dirty="0"/>
              <a:t>, especially, integrating climate change, land use, and customer behavioral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Better education and communication before, during, and after drought to reduce </a:t>
            </a:r>
            <a:r>
              <a:rPr lang="en-US" sz="2400" dirty="0" smtClean="0"/>
              <a:t>risk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Drought </a:t>
            </a:r>
            <a:r>
              <a:rPr lang="en-US" sz="2400" dirty="0"/>
              <a:t>drills with public service announcements </a:t>
            </a:r>
            <a:r>
              <a:rPr lang="en-US" sz="2400" dirty="0" smtClean="0"/>
              <a:t>for </a:t>
            </a:r>
            <a:r>
              <a:rPr lang="en-US" sz="2400" dirty="0"/>
              <a:t>water conservation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Peer </a:t>
            </a:r>
            <a:r>
              <a:rPr lang="en-US" sz="2400" dirty="0"/>
              <a:t>teams at the federal, state, and local </a:t>
            </a:r>
            <a:r>
              <a:rPr lang="en-US" sz="2400" dirty="0" smtClean="0"/>
              <a:t>levels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52320" y="1196752"/>
            <a:ext cx="0" cy="158417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01026" y="997209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Neuse &amp; Cape Fear Basins, NC</a:t>
            </a:r>
            <a:endParaRPr lang="en-GB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884368" cy="55959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552" y="980728"/>
            <a:ext cx="3816424" cy="2664296"/>
          </a:xfrm>
          <a:prstGeom prst="roundRect">
            <a:avLst>
              <a:gd name="adj" fmla="val 6456"/>
            </a:avLst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WAG2_kle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7"/>
          <a:stretch/>
        </p:blipFill>
        <p:spPr>
          <a:xfrm>
            <a:off x="251520" y="1091451"/>
            <a:ext cx="3983774" cy="22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467544" y="908720"/>
            <a:ext cx="7884368" cy="55959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6" name="Picture 5" descr="Kickof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698268" cy="28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705600" cy="730491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184711"/>
            <a:ext cx="1163216" cy="1040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618" y="1340767"/>
            <a:ext cx="1197443" cy="1017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316" y="1556792"/>
            <a:ext cx="1075760" cy="10671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35658" y="6334780"/>
            <a:ext cx="3408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Sun: 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://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www.redapplereading.com</a:t>
            </a: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Monitoring: http://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droughtmonitor.unl.edu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559" y="2482111"/>
            <a:ext cx="1052033" cy="103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0" y="3717032"/>
            <a:ext cx="3139865" cy="2304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563344" cy="5334000"/>
          </a:xfrm>
        </p:spPr>
        <p:txBody>
          <a:bodyPr>
            <a:noAutofit/>
          </a:bodyPr>
          <a:lstStyle/>
          <a:p>
            <a:r>
              <a:rPr lang="de-DE" sz="2500" dirty="0" err="1"/>
              <a:t>Drought</a:t>
            </a:r>
            <a:r>
              <a:rPr lang="de-DE" sz="2500" dirty="0"/>
              <a:t> </a:t>
            </a:r>
            <a:r>
              <a:rPr lang="de-DE" sz="2500" dirty="0" err="1"/>
              <a:t>events</a:t>
            </a:r>
            <a:r>
              <a:rPr lang="de-DE" sz="2500" dirty="0"/>
              <a:t> </a:t>
            </a:r>
            <a:r>
              <a:rPr lang="de-DE" sz="2500" dirty="0" err="1" smtClean="0"/>
              <a:t>threaten</a:t>
            </a:r>
            <a:r>
              <a:rPr lang="de-DE" sz="2500" dirty="0" smtClean="0"/>
              <a:t> </a:t>
            </a:r>
            <a:r>
              <a:rPr lang="de-DE" sz="2500" dirty="0" err="1" smtClean="0"/>
              <a:t>water</a:t>
            </a:r>
            <a:r>
              <a:rPr lang="de-DE" sz="2500" dirty="0" smtClean="0"/>
              <a:t> </a:t>
            </a:r>
            <a:r>
              <a:rPr lang="de-DE" sz="2500" dirty="0" err="1"/>
              <a:t>security</a:t>
            </a:r>
            <a:r>
              <a:rPr lang="de-DE" sz="2500" dirty="0"/>
              <a:t> in </a:t>
            </a:r>
            <a:r>
              <a:rPr lang="de-DE" sz="2500" dirty="0" err="1"/>
              <a:t>virtually</a:t>
            </a:r>
            <a:r>
              <a:rPr lang="de-DE" sz="2500" dirty="0"/>
              <a:t> </a:t>
            </a:r>
            <a:r>
              <a:rPr lang="de-DE" sz="2500" dirty="0" err="1"/>
              <a:t>every</a:t>
            </a:r>
            <a:r>
              <a:rPr lang="de-DE" sz="2500" dirty="0"/>
              <a:t> </a:t>
            </a:r>
            <a:r>
              <a:rPr lang="de-DE" sz="2500" dirty="0" err="1"/>
              <a:t>climate</a:t>
            </a:r>
            <a:r>
              <a:rPr lang="de-DE" sz="2500" dirty="0"/>
              <a:t> </a:t>
            </a:r>
            <a:r>
              <a:rPr lang="de-DE" sz="2500" dirty="0" err="1"/>
              <a:t>zone</a:t>
            </a:r>
            <a:r>
              <a:rPr lang="de-DE" sz="2500" dirty="0"/>
              <a:t> </a:t>
            </a:r>
            <a:r>
              <a:rPr lang="de-DE" sz="2500" dirty="0" err="1"/>
              <a:t>and</a:t>
            </a:r>
            <a:r>
              <a:rPr lang="de-DE" sz="2500" dirty="0"/>
              <a:t> </a:t>
            </a:r>
            <a:r>
              <a:rPr lang="de-DE" sz="2500" dirty="0" err="1" smtClean="0"/>
              <a:t>water</a:t>
            </a:r>
            <a:r>
              <a:rPr lang="de-DE" sz="2500" dirty="0" smtClean="0"/>
              <a:t> </a:t>
            </a:r>
            <a:r>
              <a:rPr lang="de-DE" sz="2500" dirty="0" err="1"/>
              <a:t>use</a:t>
            </a:r>
            <a:r>
              <a:rPr lang="de-DE" sz="2500" dirty="0"/>
              <a:t> </a:t>
            </a:r>
            <a:r>
              <a:rPr lang="de-DE" sz="2500" dirty="0" err="1" smtClean="0"/>
              <a:t>sector</a:t>
            </a:r>
            <a:r>
              <a:rPr lang="de-DE" sz="2500" dirty="0" smtClean="0"/>
              <a:t> </a:t>
            </a:r>
          </a:p>
          <a:p>
            <a:r>
              <a:rPr lang="de-DE" sz="2500" dirty="0" smtClean="0"/>
              <a:t>Little </a:t>
            </a:r>
            <a:r>
              <a:rPr lang="de-DE" sz="2500" dirty="0" err="1"/>
              <a:t>can</a:t>
            </a:r>
            <a:r>
              <a:rPr lang="de-DE" sz="2500" dirty="0"/>
              <a:t> </a:t>
            </a:r>
            <a:r>
              <a:rPr lang="de-DE" sz="2500" dirty="0" err="1"/>
              <a:t>be</a:t>
            </a:r>
            <a:r>
              <a:rPr lang="de-DE" sz="2500" dirty="0"/>
              <a:t> </a:t>
            </a:r>
            <a:r>
              <a:rPr lang="de-DE" sz="2500" dirty="0" err="1"/>
              <a:t>done</a:t>
            </a:r>
            <a:r>
              <a:rPr lang="de-DE" sz="2500" dirty="0"/>
              <a:t> </a:t>
            </a:r>
            <a:r>
              <a:rPr lang="de-DE" sz="2500" dirty="0" err="1"/>
              <a:t>to</a:t>
            </a:r>
            <a:r>
              <a:rPr lang="de-DE" sz="2500" dirty="0"/>
              <a:t> </a:t>
            </a:r>
            <a:r>
              <a:rPr lang="de-DE" sz="2500" dirty="0" err="1"/>
              <a:t>prevent</a:t>
            </a:r>
            <a:r>
              <a:rPr lang="de-DE" sz="2500" dirty="0"/>
              <a:t> a </a:t>
            </a:r>
            <a:r>
              <a:rPr lang="de-DE" sz="2500" dirty="0" err="1" smtClean="0"/>
              <a:t>drought</a:t>
            </a:r>
            <a:r>
              <a:rPr lang="de-DE" sz="2500" dirty="0" smtClean="0"/>
              <a:t> </a:t>
            </a:r>
          </a:p>
          <a:p>
            <a:r>
              <a:rPr lang="de-DE" sz="2500" dirty="0" smtClean="0"/>
              <a:t>But </a:t>
            </a:r>
            <a:r>
              <a:rPr lang="de-DE" sz="2500" dirty="0" err="1" smtClean="0"/>
              <a:t>actions</a:t>
            </a:r>
            <a:r>
              <a:rPr lang="de-DE" sz="2500" dirty="0" smtClean="0"/>
              <a:t> </a:t>
            </a:r>
            <a:r>
              <a:rPr lang="de-DE" sz="2500" dirty="0" err="1"/>
              <a:t>can</a:t>
            </a:r>
            <a:r>
              <a:rPr lang="de-DE" sz="2500" dirty="0"/>
              <a:t> </a:t>
            </a:r>
            <a:r>
              <a:rPr lang="de-DE" sz="2500" dirty="0" err="1"/>
              <a:t>be</a:t>
            </a:r>
            <a:r>
              <a:rPr lang="de-DE" sz="2500" dirty="0"/>
              <a:t> </a:t>
            </a:r>
            <a:r>
              <a:rPr lang="de-DE" sz="2500" dirty="0" err="1"/>
              <a:t>taken</a:t>
            </a:r>
            <a:r>
              <a:rPr lang="de-DE" sz="2500" dirty="0"/>
              <a:t> </a:t>
            </a:r>
            <a:r>
              <a:rPr lang="de-DE" sz="2500" dirty="0" err="1"/>
              <a:t>to</a:t>
            </a:r>
            <a:r>
              <a:rPr lang="de-DE" sz="2500" dirty="0"/>
              <a:t> </a:t>
            </a:r>
            <a:r>
              <a:rPr lang="de-DE" sz="2500" dirty="0" err="1"/>
              <a:t>reduce</a:t>
            </a:r>
            <a:r>
              <a:rPr lang="de-DE" sz="2500" dirty="0"/>
              <a:t> </a:t>
            </a:r>
            <a:r>
              <a:rPr lang="de-DE" sz="2500" dirty="0" err="1" smtClean="0"/>
              <a:t>the</a:t>
            </a:r>
            <a:r>
              <a:rPr lang="de-DE" sz="2500" dirty="0" smtClean="0"/>
              <a:t> </a:t>
            </a:r>
            <a:r>
              <a:rPr lang="de-DE" sz="2500" dirty="0" err="1" smtClean="0"/>
              <a:t>vulnerability</a:t>
            </a:r>
            <a:r>
              <a:rPr lang="de-DE" sz="2500" dirty="0" smtClean="0"/>
              <a:t>, </a:t>
            </a:r>
            <a:r>
              <a:rPr lang="de-DE" sz="2500" dirty="0" err="1"/>
              <a:t>including</a:t>
            </a:r>
            <a:r>
              <a:rPr lang="de-DE" sz="2500" dirty="0"/>
              <a:t> </a:t>
            </a:r>
            <a:r>
              <a:rPr lang="de-DE" sz="2500" dirty="0" err="1"/>
              <a:t>the</a:t>
            </a:r>
            <a:r>
              <a:rPr lang="de-DE" sz="2500" dirty="0"/>
              <a:t> </a:t>
            </a:r>
            <a:r>
              <a:rPr lang="de-DE" sz="2500" dirty="0" err="1"/>
              <a:t>development</a:t>
            </a:r>
            <a:r>
              <a:rPr lang="de-DE" sz="2500" dirty="0"/>
              <a:t> </a:t>
            </a:r>
            <a:r>
              <a:rPr lang="de-DE" sz="2500" dirty="0" err="1"/>
              <a:t>of</a:t>
            </a:r>
            <a:r>
              <a:rPr lang="de-DE" sz="2500" dirty="0"/>
              <a:t> </a:t>
            </a:r>
            <a:r>
              <a:rPr lang="de-DE" sz="2500" dirty="0" err="1"/>
              <a:t>drought</a:t>
            </a:r>
            <a:r>
              <a:rPr lang="de-DE" sz="2500" dirty="0"/>
              <a:t> Monitoring </a:t>
            </a:r>
            <a:r>
              <a:rPr lang="de-DE" sz="2500" dirty="0" err="1"/>
              <a:t>and</a:t>
            </a:r>
            <a:r>
              <a:rPr lang="de-DE" sz="2500" dirty="0"/>
              <a:t> Early </a:t>
            </a:r>
            <a:r>
              <a:rPr lang="de-DE" sz="2500" dirty="0" err="1"/>
              <a:t>Warning</a:t>
            </a:r>
            <a:r>
              <a:rPr lang="de-DE" sz="2500" dirty="0"/>
              <a:t> </a:t>
            </a:r>
            <a:r>
              <a:rPr lang="de-DE" sz="2500" dirty="0" smtClean="0"/>
              <a:t>(M&amp;EW) </a:t>
            </a:r>
            <a:r>
              <a:rPr lang="de-DE" sz="2500" dirty="0" err="1" smtClean="0"/>
              <a:t>systems</a:t>
            </a:r>
            <a:endParaRPr lang="de-DE" sz="2500" dirty="0" smtClean="0"/>
          </a:p>
          <a:p>
            <a:pPr marL="0" indent="0">
              <a:buNone/>
            </a:pPr>
            <a:r>
              <a:rPr lang="de-DE" sz="2500" dirty="0" smtClean="0">
                <a:sym typeface="Wingdings"/>
              </a:rPr>
              <a:t>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exisiting</a:t>
            </a:r>
            <a:r>
              <a:rPr lang="de-DE" sz="25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systems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are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often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large-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scale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and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consider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hazard</a:t>
            </a:r>
            <a:r>
              <a:rPr lang="de-DE" sz="2500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de-DE" sz="2500" dirty="0" err="1" smtClean="0">
                <a:solidFill>
                  <a:srgbClr val="000090"/>
                </a:solidFill>
                <a:sym typeface="Wingdings"/>
              </a:rPr>
              <a:t>only</a:t>
            </a:r>
            <a:endParaRPr lang="de-DE" sz="25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Gap to fill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9" y="1196752"/>
            <a:ext cx="7048989" cy="4978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573016"/>
            <a:ext cx="1774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Drought</a:t>
            </a:r>
          </a:p>
          <a:p>
            <a:r>
              <a:rPr lang="en-GB" sz="2400" b="1" dirty="0" smtClean="0">
                <a:solidFill>
                  <a:srgbClr val="000090"/>
                </a:solidFill>
              </a:rPr>
              <a:t>Monitoring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751" y="3429000"/>
            <a:ext cx="197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Drought</a:t>
            </a:r>
          </a:p>
          <a:p>
            <a:r>
              <a:rPr lang="en-GB" sz="2400" b="1" dirty="0">
                <a:solidFill>
                  <a:srgbClr val="000090"/>
                </a:solidFill>
              </a:rPr>
              <a:t>I</a:t>
            </a:r>
            <a:r>
              <a:rPr lang="en-GB" sz="2400" b="1" dirty="0" smtClean="0">
                <a:solidFill>
                  <a:srgbClr val="000090"/>
                </a:solidFill>
              </a:rPr>
              <a:t>mpacts</a:t>
            </a:r>
            <a:endParaRPr lang="en-GB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 and </a:t>
            </a:r>
            <a:r>
              <a:rPr lang="en-US" dirty="0" err="1" smtClean="0"/>
              <a:t>Transdisciplinary</a:t>
            </a:r>
            <a:r>
              <a:rPr lang="en-US" dirty="0" smtClean="0"/>
              <a:t> Challenges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9" y="1196752"/>
            <a:ext cx="7048989" cy="4978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695534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Governance</a:t>
            </a:r>
            <a:endParaRPr lang="en-GB" sz="2400" b="1" dirty="0">
              <a:solidFill>
                <a:srgbClr val="000090"/>
              </a:solidFill>
            </a:endParaRPr>
          </a:p>
        </p:txBody>
      </p:sp>
      <p:cxnSp>
        <p:nvCxnSpPr>
          <p:cNvPr id="6" name="Elbow Connector 5"/>
          <p:cNvCxnSpPr>
            <a:stCxn id="4" idx="3"/>
          </p:cNvCxnSpPr>
          <p:nvPr/>
        </p:nvCxnSpPr>
        <p:spPr>
          <a:xfrm>
            <a:off x="3367347" y="1926367"/>
            <a:ext cx="268548" cy="1214601"/>
          </a:xfrm>
          <a:prstGeom prst="bentConnector2">
            <a:avLst/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3573016"/>
            <a:ext cx="2151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Indicators for </a:t>
            </a:r>
          </a:p>
          <a:p>
            <a:r>
              <a:rPr lang="en-GB" sz="2400" b="1" dirty="0" smtClean="0">
                <a:solidFill>
                  <a:srgbClr val="000090"/>
                </a:solidFill>
              </a:rPr>
              <a:t>Monitoring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2751" y="3429000"/>
            <a:ext cx="197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Drought</a:t>
            </a:r>
          </a:p>
          <a:p>
            <a:r>
              <a:rPr lang="en-GB" sz="2400" b="1" dirty="0">
                <a:solidFill>
                  <a:srgbClr val="000090"/>
                </a:solidFill>
              </a:rPr>
              <a:t>I</a:t>
            </a:r>
            <a:r>
              <a:rPr lang="en-GB" sz="2400" b="1" dirty="0" smtClean="0">
                <a:solidFill>
                  <a:srgbClr val="000090"/>
                </a:solidFill>
              </a:rPr>
              <a:t>mpacts</a:t>
            </a:r>
            <a:endParaRPr lang="en-GB" sz="24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1095370"/>
            <a:ext cx="2687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People’s perception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52119" y="5589240"/>
            <a:ext cx="3312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Economic relevance </a:t>
            </a:r>
            <a:r>
              <a:rPr lang="en-GB" sz="2400" b="1" dirty="0">
                <a:solidFill>
                  <a:srgbClr val="000090"/>
                </a:solidFill>
              </a:rPr>
              <a:t>of water sectors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4139954" y="1695535"/>
            <a:ext cx="1224135" cy="1157401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1"/>
          </p:cNvCxnSpPr>
          <p:nvPr/>
        </p:nvCxnSpPr>
        <p:spPr>
          <a:xfrm rot="10800000">
            <a:off x="4860035" y="3573017"/>
            <a:ext cx="2132717" cy="271483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2195736" y="3573016"/>
            <a:ext cx="1008112" cy="4155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V="1">
            <a:off x="4067944" y="4437112"/>
            <a:ext cx="1872208" cy="1296143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3041" y="5589240"/>
            <a:ext cx="259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90"/>
                </a:solidFill>
              </a:rPr>
              <a:t>Drought Management</a:t>
            </a:r>
            <a:endParaRPr lang="en-GB" sz="2400" b="1" dirty="0">
              <a:solidFill>
                <a:srgbClr val="000090"/>
              </a:solidFill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5400000" flipH="1" flipV="1">
            <a:off x="2091599" y="4252694"/>
            <a:ext cx="1647911" cy="1440682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884368" cy="55959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27984" y="980728"/>
            <a:ext cx="3816424" cy="2664296"/>
          </a:xfrm>
          <a:prstGeom prst="roundRect">
            <a:avLst>
              <a:gd name="adj" fmla="val 6456"/>
            </a:avLst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86" y="1052736"/>
            <a:ext cx="3145530" cy="2160239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" y="1052736"/>
            <a:ext cx="2829316" cy="218628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" y="3212975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NDMC (grant funded)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Impact reporter &amp;“agreed </a:t>
            </a:r>
            <a:r>
              <a:rPr lang="en-GB" sz="1600" dirty="0"/>
              <a:t>maps</a:t>
            </a:r>
            <a:r>
              <a:rPr lang="en-GB" sz="1600" dirty="0" smtClean="0"/>
              <a:t>”</a:t>
            </a:r>
            <a:endParaRPr lang="en-GB" sz="1600" dirty="0"/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Advanced M&amp;EW and participatory approaches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15258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EDO: JRC (EC funded), collaboration with member states though DWSG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EDII Impacts: DROUGHT-R&amp;SPI project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490" y="1052736"/>
            <a:ext cx="2751896" cy="216023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68200" y="1090657"/>
            <a:ext cx="1863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90"/>
                </a:solidFill>
              </a:rPr>
              <a:t>EDO by JRC (EU)</a:t>
            </a:r>
          </a:p>
          <a:p>
            <a:r>
              <a:rPr lang="en-GB" sz="1400" dirty="0" smtClean="0">
                <a:solidFill>
                  <a:srgbClr val="000090"/>
                </a:solidFill>
              </a:rPr>
              <a:t>precipitation</a:t>
            </a:r>
          </a:p>
          <a:p>
            <a:r>
              <a:rPr lang="en-GB" sz="1400" dirty="0" smtClean="0">
                <a:solidFill>
                  <a:srgbClr val="000090"/>
                </a:solidFill>
              </a:rPr>
              <a:t>soil moisture (model) </a:t>
            </a:r>
          </a:p>
          <a:p>
            <a:r>
              <a:rPr lang="en-GB" sz="1400" dirty="0" smtClean="0">
                <a:solidFill>
                  <a:srgbClr val="000090"/>
                </a:solidFill>
              </a:rPr>
              <a:t>vegetation (RS)</a:t>
            </a:r>
            <a:endParaRPr lang="en-GB" sz="14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274" y="1052736"/>
            <a:ext cx="1152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90"/>
                </a:solidFill>
              </a:rPr>
              <a:t>BoM</a:t>
            </a:r>
          </a:p>
          <a:p>
            <a:r>
              <a:rPr lang="en-GB" sz="1400" dirty="0" smtClean="0">
                <a:solidFill>
                  <a:srgbClr val="000090"/>
                </a:solidFill>
              </a:rPr>
              <a:t>precipitation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Drought M&amp;EW on </a:t>
            </a:r>
            <a:r>
              <a:rPr lang="en-GB" dirty="0"/>
              <a:t>t</a:t>
            </a:r>
            <a:r>
              <a:rPr lang="en-GB" dirty="0" smtClean="0"/>
              <a:t>hree continents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2041" r="6424"/>
          <a:stretch/>
        </p:blipFill>
        <p:spPr bwMode="auto">
          <a:xfrm>
            <a:off x="94039" y="4581128"/>
            <a:ext cx="2930834" cy="2212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291" y="4581128"/>
            <a:ext cx="1498445" cy="204272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706" y="4581128"/>
            <a:ext cx="925669" cy="210623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012160" y="3212975"/>
            <a:ext cx="313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Bureau of Meteorology (Gov.)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Further information at basin scale, for agriculture, other.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Impacts: no concerted database but many sources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553" y="4581128"/>
            <a:ext cx="2987463" cy="208826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434551" y="6523055"/>
            <a:ext cx="2599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7F7F7F"/>
                </a:solidFill>
              </a:rPr>
              <a:t>http://</a:t>
            </a:r>
            <a:r>
              <a:rPr lang="en-GB" sz="1400" dirty="0" err="1">
                <a:solidFill>
                  <a:srgbClr val="7F7F7F"/>
                </a:solidFill>
              </a:rPr>
              <a:t>www.farminstitute.org.au</a:t>
            </a:r>
            <a:endParaRPr lang="en-GB" sz="1400" dirty="0">
              <a:solidFill>
                <a:srgbClr val="7F7F7F"/>
              </a:solidFill>
            </a:endParaRPr>
          </a:p>
        </p:txBody>
      </p:sp>
      <p:pic>
        <p:nvPicPr>
          <p:cNvPr id="20" name="Picture 1" descr="logo Drought 16April201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53" y="4287762"/>
            <a:ext cx="1038397" cy="3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884368" cy="55959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437236" y="3717032"/>
            <a:ext cx="3816424" cy="2736304"/>
          </a:xfrm>
          <a:prstGeom prst="roundRect">
            <a:avLst>
              <a:gd name="adj" fmla="val 6456"/>
            </a:avLst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884368" cy="55959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9552" y="3717032"/>
            <a:ext cx="3816424" cy="2736304"/>
          </a:xfrm>
          <a:prstGeom prst="roundRect">
            <a:avLst>
              <a:gd name="adj" fmla="val 6456"/>
            </a:avLst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approach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8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10360</TotalTime>
  <Words>289</Words>
  <Application>Microsoft Office PowerPoint</Application>
  <PresentationFormat>On-screen Show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Drought Impacts:  Vulnerability thresholds in monitoring and Early-warning Research</vt:lpstr>
      <vt:lpstr>Background</vt:lpstr>
      <vt:lpstr>Research Gap to fill</vt:lpstr>
      <vt:lpstr>Inter- and Transdisciplinary Challenges</vt:lpstr>
      <vt:lpstr>Objectives</vt:lpstr>
      <vt:lpstr>Drought M&amp;EW on three continents</vt:lpstr>
      <vt:lpstr>Objectives</vt:lpstr>
      <vt:lpstr>Objectives</vt:lpstr>
      <vt:lpstr>Workshop approach</vt:lpstr>
      <vt:lpstr>Results: knowledge sharing workshop USA</vt:lpstr>
      <vt:lpstr>Objectives</vt:lpstr>
      <vt:lpstr>Thank you!</vt:lpstr>
    </vt:vector>
  </TitlesOfParts>
  <Company>Universität Freiburg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Kerstin Stahl</dc:creator>
  <cp:lastModifiedBy>Gabrielle Kardolus</cp:lastModifiedBy>
  <cp:revision>422</cp:revision>
  <cp:lastPrinted>2008-11-09T12:57:26Z</cp:lastPrinted>
  <dcterms:created xsi:type="dcterms:W3CDTF">2010-06-11T11:56:11Z</dcterms:created>
  <dcterms:modified xsi:type="dcterms:W3CDTF">2017-05-13T05:23:59Z</dcterms:modified>
</cp:coreProperties>
</file>