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01" r:id="rId2"/>
    <p:sldMasterId id="2147483736" r:id="rId3"/>
  </p:sldMasterIdLst>
  <p:notesMasterIdLst>
    <p:notesMasterId r:id="rId34"/>
  </p:notesMasterIdLst>
  <p:sldIdLst>
    <p:sldId id="293" r:id="rId4"/>
    <p:sldId id="413" r:id="rId5"/>
    <p:sldId id="419" r:id="rId6"/>
    <p:sldId id="262" r:id="rId7"/>
    <p:sldId id="269" r:id="rId8"/>
    <p:sldId id="267" r:id="rId9"/>
    <p:sldId id="271" r:id="rId10"/>
    <p:sldId id="421" r:id="rId11"/>
    <p:sldId id="422" r:id="rId12"/>
    <p:sldId id="432" r:id="rId13"/>
    <p:sldId id="418" r:id="rId14"/>
    <p:sldId id="412" r:id="rId15"/>
    <p:sldId id="299" r:id="rId16"/>
    <p:sldId id="424" r:id="rId17"/>
    <p:sldId id="425" r:id="rId18"/>
    <p:sldId id="399" r:id="rId19"/>
    <p:sldId id="439" r:id="rId20"/>
    <p:sldId id="433" r:id="rId21"/>
    <p:sldId id="434" r:id="rId22"/>
    <p:sldId id="440" r:id="rId23"/>
    <p:sldId id="441" r:id="rId24"/>
    <p:sldId id="436" r:id="rId25"/>
    <p:sldId id="442" r:id="rId26"/>
    <p:sldId id="437" r:id="rId27"/>
    <p:sldId id="443" r:id="rId28"/>
    <p:sldId id="438" r:id="rId29"/>
    <p:sldId id="428" r:id="rId30"/>
    <p:sldId id="431" r:id="rId31"/>
    <p:sldId id="305" r:id="rId32"/>
    <p:sldId id="4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62"/>
    <a:srgbClr val="25516F"/>
    <a:srgbClr val="19A6B0"/>
    <a:srgbClr val="1DA3AB"/>
    <a:srgbClr val="1E3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7" autoAdjust="0"/>
    <p:restoredTop sz="88748"/>
  </p:normalViewPr>
  <p:slideViewPr>
    <p:cSldViewPr snapToGrid="0" snapToObjects="1">
      <p:cViewPr varScale="1">
        <p:scale>
          <a:sx n="101" d="100"/>
          <a:sy n="101" d="100"/>
        </p:scale>
        <p:origin x="216" y="5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70DF0-63AB-414A-A79F-A3B6394858CD}" type="datetimeFigureOut">
              <a:rPr lang="en-US" smtClean="0"/>
              <a:t>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3C99E-2B6A-4648-B820-BAAB94C70261}" type="slidenum">
              <a:rPr lang="en-US" smtClean="0"/>
              <a:t>‹#›</a:t>
            </a:fld>
            <a:endParaRPr lang="en-US"/>
          </a:p>
        </p:txBody>
      </p:sp>
    </p:spTree>
    <p:extLst>
      <p:ext uri="{BB962C8B-B14F-4D97-AF65-F5344CB8AC3E}">
        <p14:creationId xmlns:p14="http://schemas.microsoft.com/office/powerpoint/2010/main" val="34616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lmontforum.org/cra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elmontforum.org/wp-content/uploads/2017/04/belmont-challenge-white-pap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latin typeface="Trebuchet MS" panose="020B0603020202020204" pitchFamily="34" charset="0"/>
              </a:rPr>
              <a:t>Scientist and stakeholder engage through </a:t>
            </a:r>
            <a:r>
              <a:rPr lang="en-US" sz="1200" u="sng" dirty="0">
                <a:solidFill>
                  <a:schemeClr val="accent4">
                    <a:lumMod val="75000"/>
                  </a:schemeClr>
                </a:solidFill>
                <a:latin typeface="Trebuchet MS" panose="020B0603020202020204" pitchFamily="34" charset="0"/>
                <a:hlinkClick r:id="rId3">
                  <a:extLst>
                    <a:ext uri="{A12FA001-AC4F-418D-AE19-62706E023703}">
                      <ahyp:hlinkClr xmlns:ahyp="http://schemas.microsoft.com/office/drawing/2018/hyperlinkcolor" val="tx"/>
                    </a:ext>
                  </a:extLst>
                </a:hlinkClick>
              </a:rPr>
              <a:t>Collaborative Research Actions (CRAs),</a:t>
            </a:r>
            <a:r>
              <a:rPr lang="en-US" sz="1200" dirty="0">
                <a:solidFill>
                  <a:schemeClr val="tx1">
                    <a:lumMod val="65000"/>
                    <a:lumOff val="35000"/>
                  </a:schemeClr>
                </a:solidFill>
                <a:latin typeface="Trebuchet MS" panose="020B0603020202020204" pitchFamily="34" charset="0"/>
              </a:rPr>
              <a:t> which equivocate to a call for proposals</a:t>
            </a:r>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3</a:t>
            </a:fld>
            <a:endParaRPr lang="en-US"/>
          </a:p>
        </p:txBody>
      </p:sp>
    </p:spTree>
    <p:extLst>
      <p:ext uri="{BB962C8B-B14F-4D97-AF65-F5344CB8AC3E}">
        <p14:creationId xmlns:p14="http://schemas.microsoft.com/office/powerpoint/2010/main" val="344764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for Economic Corporation Development Assistant Committee</a:t>
            </a:r>
          </a:p>
        </p:txBody>
      </p:sp>
      <p:sp>
        <p:nvSpPr>
          <p:cNvPr id="4" name="Slide Number Placeholder 3"/>
          <p:cNvSpPr>
            <a:spLocks noGrp="1"/>
          </p:cNvSpPr>
          <p:nvPr>
            <p:ph type="sldNum" sz="quarter" idx="5"/>
          </p:nvPr>
        </p:nvSpPr>
        <p:spPr/>
        <p:txBody>
          <a:bodyPr/>
          <a:lstStyle/>
          <a:p>
            <a:fld id="{9623C99E-2B6A-4648-B820-BAAB94C70261}" type="slidenum">
              <a:rPr lang="en-US" smtClean="0"/>
              <a:t>25</a:t>
            </a:fld>
            <a:endParaRPr lang="en-US"/>
          </a:p>
        </p:txBody>
      </p:sp>
    </p:spTree>
    <p:extLst>
      <p:ext uri="{BB962C8B-B14F-4D97-AF65-F5344CB8AC3E}">
        <p14:creationId xmlns:p14="http://schemas.microsoft.com/office/powerpoint/2010/main" val="333658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 Belmont Forum is a partnership of funding organizations, international science councils, and regional consortia committed to the advancement of interdisciplinary and transdisciplinary science.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Forum operations are guided by the </a:t>
            </a:r>
            <a:r>
              <a:rPr lang="en-US" sz="1600" u="none" strike="noStrike" kern="1200" dirty="0">
                <a:solidFill>
                  <a:schemeClr val="tx1"/>
                </a:solidFill>
                <a:effectLst/>
                <a:latin typeface="+mn-lt"/>
                <a:ea typeface="+mn-ea"/>
                <a:cs typeface="+mn-cs"/>
                <a:hlinkClick r:id="rId3"/>
              </a:rPr>
              <a:t>Belmont Challenge,</a:t>
            </a:r>
            <a:r>
              <a:rPr lang="en-US" sz="1600" kern="1200" dirty="0">
                <a:solidFill>
                  <a:schemeClr val="tx1"/>
                </a:solidFill>
                <a:effectLst/>
                <a:latin typeface="+mn-lt"/>
                <a:ea typeface="+mn-ea"/>
                <a:cs typeface="+mn-cs"/>
              </a:rPr>
              <a:t> a vision document that encourages international transdisciplinary research providing knowledge for understanding, mitigating and adapting to global environmental change</a:t>
            </a:r>
            <a:r>
              <a:rPr lang="en-US" sz="1600" i="1" kern="1200" dirty="0">
                <a:solidFill>
                  <a:schemeClr val="tx1"/>
                </a:solidFill>
                <a:effectLst/>
                <a:latin typeface="+mn-lt"/>
                <a:ea typeface="+mn-ea"/>
                <a:cs typeface="+mn-cs"/>
              </a:rPr>
              <a:t>.</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Forum members and partner organizations work collaboratively to meet this Challenge by issuing international calls for proposals, committing to best practices for open data access, and providing transdisciplinary training. </a:t>
            </a:r>
            <a:endParaRPr lang="en-US" sz="1600" dirty="0"/>
          </a:p>
        </p:txBody>
      </p:sp>
      <p:sp>
        <p:nvSpPr>
          <p:cNvPr id="4" name="Slide Number Placeholder 3"/>
          <p:cNvSpPr>
            <a:spLocks noGrp="1"/>
          </p:cNvSpPr>
          <p:nvPr>
            <p:ph type="sldNum" sz="quarter" idx="5"/>
          </p:nvPr>
        </p:nvSpPr>
        <p:spPr/>
        <p:txBody>
          <a:bodyPr/>
          <a:lstStyle/>
          <a:p>
            <a:fld id="{9623C99E-2B6A-4648-B820-BAAB94C70261}" type="slidenum">
              <a:rPr lang="en-US" smtClean="0"/>
              <a:t>4</a:t>
            </a:fld>
            <a:endParaRPr lang="en-US"/>
          </a:p>
        </p:txBody>
      </p:sp>
    </p:spTree>
    <p:extLst>
      <p:ext uri="{BB962C8B-B14F-4D97-AF65-F5344CB8AC3E}">
        <p14:creationId xmlns:p14="http://schemas.microsoft.com/office/powerpoint/2010/main" val="215944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Proposals must be supported financially by at least three participating Partner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established in three different countries and should include researchers from the natural sciences, health/medical sciences, social and economic sciences or humanities, as well as societal partners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public health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civil society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t>
            </a:r>
            <a:endParaRPr lang="en-US" sz="1200" dirty="0"/>
          </a:p>
          <a:p>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5</a:t>
            </a:fld>
            <a:endParaRPr lang="en-US"/>
          </a:p>
        </p:txBody>
      </p:sp>
    </p:spTree>
    <p:extLst>
      <p:ext uri="{BB962C8B-B14F-4D97-AF65-F5344CB8AC3E}">
        <p14:creationId xmlns:p14="http://schemas.microsoft.com/office/powerpoint/2010/main" val="28668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Fundamentally, the Belmont Forum is building a global transdisciplinary culture…</a:t>
            </a:r>
          </a:p>
        </p:txBody>
      </p:sp>
      <p:sp>
        <p:nvSpPr>
          <p:cNvPr id="4" name="Slide Number Placeholder 3"/>
          <p:cNvSpPr>
            <a:spLocks noGrp="1"/>
          </p:cNvSpPr>
          <p:nvPr>
            <p:ph type="sldNum" sz="quarter" idx="10"/>
          </p:nvPr>
        </p:nvSpPr>
        <p:spPr/>
        <p:txBody>
          <a:bodyPr/>
          <a:lstStyle/>
          <a:p>
            <a:fld id="{CBDCBD9B-E21B-0842-8EC5-393C0A6D8EC6}" type="slidenum">
              <a:rPr lang="en-US" smtClean="0"/>
              <a:t>6</a:t>
            </a:fld>
            <a:endParaRPr lang="en-US"/>
          </a:p>
        </p:txBody>
      </p:sp>
    </p:spTree>
    <p:extLst>
      <p:ext uri="{BB962C8B-B14F-4D97-AF65-F5344CB8AC3E}">
        <p14:creationId xmlns:p14="http://schemas.microsoft.com/office/powerpoint/2010/main" val="53007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participating is a Belmont Forum Collaborative Research Action call is that investments are returned 20X over while having the opportunity to align your awarded proposals with programmatic needs and expected outcomes that are important to your organization. </a:t>
            </a:r>
          </a:p>
        </p:txBody>
      </p:sp>
      <p:sp>
        <p:nvSpPr>
          <p:cNvPr id="4" name="Slide Number Placeholder 3"/>
          <p:cNvSpPr>
            <a:spLocks noGrp="1"/>
          </p:cNvSpPr>
          <p:nvPr>
            <p:ph type="sldNum" sz="quarter" idx="5"/>
          </p:nvPr>
        </p:nvSpPr>
        <p:spPr/>
        <p:txBody>
          <a:bodyPr/>
          <a:lstStyle/>
          <a:p>
            <a:fld id="{9623C99E-2B6A-4648-B820-BAAB94C70261}" type="slidenum">
              <a:rPr lang="en-US" smtClean="0"/>
              <a:t>7</a:t>
            </a:fld>
            <a:endParaRPr lang="en-US"/>
          </a:p>
        </p:txBody>
      </p:sp>
    </p:spTree>
    <p:extLst>
      <p:ext uri="{BB962C8B-B14F-4D97-AF65-F5344CB8AC3E}">
        <p14:creationId xmlns:p14="http://schemas.microsoft.com/office/powerpoint/2010/main" val="201194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latin typeface="Trebuchet MS" panose="020B0603020202020204" pitchFamily="34" charset="0"/>
              </a:rPr>
              <a:t>Definition of disasters</a:t>
            </a:r>
          </a:p>
          <a:p>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10</a:t>
            </a:fld>
            <a:endParaRPr lang="en-US"/>
          </a:p>
        </p:txBody>
      </p:sp>
    </p:spTree>
    <p:extLst>
      <p:ext uri="{BB962C8B-B14F-4D97-AF65-F5344CB8AC3E}">
        <p14:creationId xmlns:p14="http://schemas.microsoft.com/office/powerpoint/2010/main" val="387572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latin typeface="Trebuchet MS" panose="020B0603020202020204" pitchFamily="34" charset="0"/>
              </a:rPr>
              <a:t>Collaborative engagement of all sectors of our society through the integration of interdisciplinary scientific understanding with stakeholder knowledge for the efficient and effective management of disaster mitigation. </a:t>
            </a:r>
          </a:p>
          <a:p>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11</a:t>
            </a:fld>
            <a:endParaRPr lang="en-US"/>
          </a:p>
        </p:txBody>
      </p:sp>
    </p:spTree>
    <p:extLst>
      <p:ext uri="{BB962C8B-B14F-4D97-AF65-F5344CB8AC3E}">
        <p14:creationId xmlns:p14="http://schemas.microsoft.com/office/powerpoint/2010/main" val="130937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and reduction of disaster risk: </a:t>
            </a:r>
            <a:r>
              <a:rPr lang="en-US" dirty="0">
                <a:solidFill>
                  <a:schemeClr val="tx1">
                    <a:lumMod val="65000"/>
                    <a:lumOff val="35000"/>
                  </a:schemeClr>
                </a:solidFill>
                <a:latin typeface="Trebuchet MS" panose="020B0703020202090204" pitchFamily="34" charset="0"/>
              </a:rPr>
              <a:t>Connecting end-to-end demands and supplies for strengthening disaster management and related governance mechanisms.</a:t>
            </a:r>
            <a:r>
              <a:rPr lang="en-US" sz="1200" dirty="0">
                <a:solidFill>
                  <a:schemeClr val="tx1">
                    <a:lumMod val="65000"/>
                    <a:lumOff val="35000"/>
                  </a:schemeClr>
                </a:solidFill>
                <a:latin typeface="Trebuchet MS" panose="020B0703020202090204" pitchFamily="34" charset="0"/>
              </a:rPr>
              <a:t> </a:t>
            </a:r>
            <a:endParaRPr lang="en-US" sz="1200" b="1" dirty="0">
              <a:solidFill>
                <a:schemeClr val="tx1">
                  <a:lumMod val="65000"/>
                  <a:lumOff val="35000"/>
                </a:schemeClr>
              </a:solidFill>
              <a:latin typeface="Trebuchet MS" panose="020B0703020202090204" pitchFamily="34" charset="0"/>
            </a:endParaRPr>
          </a:p>
          <a:p>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12</a:t>
            </a:fld>
            <a:endParaRPr lang="en-US"/>
          </a:p>
        </p:txBody>
      </p:sp>
    </p:spTree>
    <p:extLst>
      <p:ext uri="{BB962C8B-B14F-4D97-AF65-F5344CB8AC3E}">
        <p14:creationId xmlns:p14="http://schemas.microsoft.com/office/powerpoint/2010/main" val="423509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for Economic Corporation Development Assistant Committee</a:t>
            </a:r>
          </a:p>
        </p:txBody>
      </p:sp>
      <p:sp>
        <p:nvSpPr>
          <p:cNvPr id="4" name="Slide Number Placeholder 3"/>
          <p:cNvSpPr>
            <a:spLocks noGrp="1"/>
          </p:cNvSpPr>
          <p:nvPr>
            <p:ph type="sldNum" sz="quarter" idx="5"/>
          </p:nvPr>
        </p:nvSpPr>
        <p:spPr/>
        <p:txBody>
          <a:bodyPr/>
          <a:lstStyle/>
          <a:p>
            <a:fld id="{9623C99E-2B6A-4648-B820-BAAB94C70261}" type="slidenum">
              <a:rPr lang="en-US" smtClean="0"/>
              <a:t>24</a:t>
            </a:fld>
            <a:endParaRPr lang="en-US"/>
          </a:p>
        </p:txBody>
      </p:sp>
    </p:spTree>
    <p:extLst>
      <p:ext uri="{BB962C8B-B14F-4D97-AF65-F5344CB8AC3E}">
        <p14:creationId xmlns:p14="http://schemas.microsoft.com/office/powerpoint/2010/main" val="36028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450-4DC5-4647-A334-939D9DE680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37CF66-0DF2-E846-AB3F-7651D6B892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8995460-A839-F342-AB8F-DECD4BD969C0}"/>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913207B3-ACC2-6747-8251-7DCDD1DF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68882-48A5-3E46-88FC-D97BED3FC19B}"/>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52015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A11F-8422-CC43-8834-A9A29068E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69C36-B60A-3C43-9656-8DE60C9E5D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5387D-70C0-DD4C-99FA-C38D6E67CB6B}"/>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97B83421-1687-3145-BB86-D3EC764AF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9075-AC94-3A43-8903-9A5976BCEAD6}"/>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69168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EBCFF-9518-A34A-A9FA-6464D9C9D1B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B31576-E739-7547-A01D-BB4BEA7C25F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A029F-5246-814C-966E-D495C245CFDE}"/>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946DD9B9-6D68-444B-A3C8-C54908F3C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6AD9-8AC5-1D43-BCAF-427E7675B978}"/>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9662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14216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15060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653653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509153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08902-8C9E-BE43-BBF1-4A12DEE9218C}"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57351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08902-8C9E-BE43-BBF1-4A12DEE9218C}"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4388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08902-8C9E-BE43-BBF1-4A12DEE9218C}" type="datetimeFigureOut">
              <a:rPr lang="en-US" smtClean="0"/>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81862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04270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B895-D73D-DB4B-A3BE-EC4EC6095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1237D-EDD1-F84F-831F-828A1DB9AB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87CB6-263E-A941-A0B7-319964743D25}"/>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3ECB9875-455F-014A-B351-F4DEAC3E3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3C85B-379B-654B-826C-9BB7F4AF681D}"/>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706314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84746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80657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516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56826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4080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421666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803640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20829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EA08B2-C64C-4FDD-8A62-DC57E30C671D}"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97448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17122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B5BC-215B-6749-9CEE-4EF393C069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4ACD9E-3AE1-4D4F-B865-7791657122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7AAFDA-E36D-6D4B-9B9E-B7BF798EF6C9}"/>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B6E901AD-DFAE-8E40-89E5-3B0E44C5A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9E54E-D197-C14B-AC55-8219BC4AA89A}"/>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297396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A08B2-C64C-4FDD-8A62-DC57E30C671D}"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3688727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EA08B2-C64C-4FDD-8A62-DC57E30C671D}"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36289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EA08B2-C64C-4FDD-8A62-DC57E30C671D}"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372496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A08B2-C64C-4FDD-8A62-DC57E30C671D}"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26606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A08B2-C64C-4FDD-8A62-DC57E30C671D}" type="datetimeFigureOut">
              <a:rPr lang="en-US" smtClean="0"/>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616413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A08B2-C64C-4FDD-8A62-DC57E30C671D}"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4039683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A08B2-C64C-4FDD-8A62-DC57E30C671D}"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3519035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85965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939271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A08B2-C64C-4FDD-8A62-DC57E30C671D}"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57852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0605-F1E5-ED41-9CD6-06AB03788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46F03-5386-1F4F-93D3-C90ADEC198E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FED26-254A-134E-92F2-BE6147F2A4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5CDF-D6C9-E44D-94E9-930F0DF96EAE}"/>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a:extLst>
              <a:ext uri="{FF2B5EF4-FFF2-40B4-BE49-F238E27FC236}">
                <a16:creationId xmlns:a16="http://schemas.microsoft.com/office/drawing/2014/main" id="{EC85770D-3321-DF44-AB7A-79D6B866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F7317-6C39-9042-AE48-4E96A7107E20}"/>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89385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4692-F490-AF46-9034-BBA01BABF63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FF84B-3FE2-F14D-84B2-797EC18678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2F99CF0-C506-FA48-A3EA-974E6127A44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D1ACD-5E8C-BC45-8F7B-DB95284CD4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EEB8B9C-D320-5744-97D1-EF9325A8663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F820D-A40D-804B-B914-D0E4F509250B}"/>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8" name="Footer Placeholder 7">
            <a:extLst>
              <a:ext uri="{FF2B5EF4-FFF2-40B4-BE49-F238E27FC236}">
                <a16:creationId xmlns:a16="http://schemas.microsoft.com/office/drawing/2014/main" id="{205E4496-249F-D843-80E8-71088729FE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1229F-06EB-FC44-B6A0-032DAAE2F56D}"/>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07112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2E1-803A-1540-B719-13EF5E999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E479B3-5873-0243-B344-4655B36D3862}"/>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4" name="Footer Placeholder 3">
            <a:extLst>
              <a:ext uri="{FF2B5EF4-FFF2-40B4-BE49-F238E27FC236}">
                <a16:creationId xmlns:a16="http://schemas.microsoft.com/office/drawing/2014/main" id="{72E2F816-4AE1-294E-8A43-D8C0E5C27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5566E-B8CB-CF4D-B4C0-945E5FCAEE1A}"/>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48746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40FEB-654C-B144-A04A-13BDC702581B}"/>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3" name="Footer Placeholder 2">
            <a:extLst>
              <a:ext uri="{FF2B5EF4-FFF2-40B4-BE49-F238E27FC236}">
                <a16:creationId xmlns:a16="http://schemas.microsoft.com/office/drawing/2014/main" id="{CCD5EEF0-9E65-3C4A-A474-CF2C77A02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A931E-8522-7B49-B607-8C71329A2963}"/>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33905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1063-25FB-3B4E-B358-3770C9A233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F9FEB4A-D8D8-094E-9B2C-9C7CF52D74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D3DE28-82DD-5640-B401-2E5D490A55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9E66771-0146-A143-A035-CB405DB74F30}"/>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a:extLst>
              <a:ext uri="{FF2B5EF4-FFF2-40B4-BE49-F238E27FC236}">
                <a16:creationId xmlns:a16="http://schemas.microsoft.com/office/drawing/2014/main" id="{E48E43FE-EF03-194F-884D-92FEEEE67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9ED9C-2BB4-6646-83E4-183F3CD1C1EB}"/>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01471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1701-AF9A-1540-9F8C-2363F54B78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F7B9CC-FFFD-494F-8C9F-E248017FED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3CE980C-621C-8B47-89C9-ECA3476672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4B8EF65-01B2-954B-9C56-64410FABFBB0}"/>
              </a:ext>
            </a:extLst>
          </p:cNvPr>
          <p:cNvSpPr>
            <a:spLocks noGrp="1"/>
          </p:cNvSpPr>
          <p:nvPr>
            <p:ph type="dt" sz="half" idx="10"/>
          </p:nvPr>
        </p:nvSpPr>
        <p:spPr/>
        <p:txBody>
          <a:bodyPr/>
          <a:lstStyle/>
          <a:p>
            <a:fld id="{A8C08902-8C9E-BE43-BBF1-4A12DEE9218C}" type="datetimeFigureOut">
              <a:rPr lang="en-US" smtClean="0"/>
              <a:t>5/20/19</a:t>
            </a:fld>
            <a:endParaRPr lang="en-US"/>
          </a:p>
        </p:txBody>
      </p:sp>
      <p:sp>
        <p:nvSpPr>
          <p:cNvPr id="6" name="Footer Placeholder 5">
            <a:extLst>
              <a:ext uri="{FF2B5EF4-FFF2-40B4-BE49-F238E27FC236}">
                <a16:creationId xmlns:a16="http://schemas.microsoft.com/office/drawing/2014/main" id="{4A1D0AE2-0C0D-474D-BD4E-26F6D312E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3FFC1-7733-2E4A-80BC-9CD1A6D94A7E}"/>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76444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D838C-BB2B-5F4F-AC23-A3B944D176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3761F-E66D-0742-AF91-C840FB22A1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93E4F-4913-8C41-8587-6A7EFF35E8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08902-8C9E-BE43-BBF1-4A12DEE9218C}" type="datetimeFigureOut">
              <a:rPr lang="en-US" smtClean="0"/>
              <a:t>5/20/19</a:t>
            </a:fld>
            <a:endParaRPr lang="en-US"/>
          </a:p>
        </p:txBody>
      </p:sp>
      <p:sp>
        <p:nvSpPr>
          <p:cNvPr id="5" name="Footer Placeholder 4">
            <a:extLst>
              <a:ext uri="{FF2B5EF4-FFF2-40B4-BE49-F238E27FC236}">
                <a16:creationId xmlns:a16="http://schemas.microsoft.com/office/drawing/2014/main" id="{69FA91C1-1CA8-794F-8455-AC2800E9A3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E69229-0415-C646-A4FD-46AA9C3467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946CA4-6AD4-8045-9390-4C17E2AFF917}" type="slidenum">
              <a:rPr lang="en-US" smtClean="0"/>
              <a:t>‹#›</a:t>
            </a:fld>
            <a:endParaRPr lang="en-US"/>
          </a:p>
        </p:txBody>
      </p:sp>
    </p:spTree>
    <p:extLst>
      <p:ext uri="{BB962C8B-B14F-4D97-AF65-F5344CB8AC3E}">
        <p14:creationId xmlns:p14="http://schemas.microsoft.com/office/powerpoint/2010/main" val="2019610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C08902-8C9E-BE43-BBF1-4A12DEE9218C}" type="datetimeFigureOut">
              <a:rPr lang="en-US" smtClean="0"/>
              <a:t>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2946CA4-6AD4-8045-9390-4C17E2AFF917}" type="slidenum">
              <a:rPr lang="en-US" smtClean="0"/>
              <a:t>‹#›</a:t>
            </a:fld>
            <a:endParaRPr lang="en-US"/>
          </a:p>
        </p:txBody>
      </p:sp>
    </p:spTree>
    <p:extLst>
      <p:ext uri="{BB962C8B-B14F-4D97-AF65-F5344CB8AC3E}">
        <p14:creationId xmlns:p14="http://schemas.microsoft.com/office/powerpoint/2010/main" val="122295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A08B2-C64C-4FDD-8A62-DC57E30C671D}"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C202-DC9C-46BB-8A07-C50E309E47F1}" type="slidenum">
              <a:rPr lang="en-US" smtClean="0"/>
              <a:t>‹#›</a:t>
            </a:fld>
            <a:endParaRPr lang="en-US"/>
          </a:p>
        </p:txBody>
      </p:sp>
    </p:spTree>
    <p:extLst>
      <p:ext uri="{BB962C8B-B14F-4D97-AF65-F5344CB8AC3E}">
        <p14:creationId xmlns:p14="http://schemas.microsoft.com/office/powerpoint/2010/main" val="25734767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pesp.br/en/12749" TargetMode="External"/><Relationship Id="rId2" Type="http://schemas.openxmlformats.org/officeDocument/2006/relationships/hyperlink" Target="mailto:chamada-bf-dr3@fapesp.b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jst.go.jp/inter/english/program_e/announce_e/announce_belmont_disaster2019.html" TargetMode="External"/><Relationship Id="rId2" Type="http://schemas.openxmlformats.org/officeDocument/2006/relationships/hyperlink" Target="https://www.e-rad.go.jp/index.htm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ss.qgrants.org/"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qnrf.org/en-us/Funding/Research-Programs/Thematic-and-Grand-Challenges-Research-Program/Belmont-Forum" TargetMode="External"/><Relationship Id="rId4" Type="http://schemas.openxmlformats.org/officeDocument/2006/relationships/hyperlink" Target="http://support.qnrf.org/index.php?/Tickets/Subm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oecd.org/dac/financing-sustainable-development/development-finance-standards/DAC_List_ODA_Recipients2018to2020_flows_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bfgo.org/" TargetMode="External"/><Relationship Id="rId4" Type="http://schemas.openxmlformats.org/officeDocument/2006/relationships/hyperlink" Target="http://www.belmontforum.org/cra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Uhle@nsf.gov" TargetMode="External"/><Relationship Id="rId1" Type="http://schemas.openxmlformats.org/officeDocument/2006/relationships/slideLayout" Target="../slideLayouts/slideLayout5.xml"/><Relationship Id="rId6" Type="http://schemas.openxmlformats.org/officeDocument/2006/relationships/hyperlink" Target="mailto:Belmont@jst.go.jpandijohnson@nifa.usda.gov" TargetMode="External"/><Relationship Id="rId5" Type="http://schemas.openxmlformats.org/officeDocument/2006/relationships/hyperlink" Target="mailto:ygchen@nth.edu/tw" TargetMode="External"/><Relationship Id="rId4" Type="http://schemas.openxmlformats.org/officeDocument/2006/relationships/hyperlink" Target="mailto:aroccatto@noa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jpg" descr="https://www.nordforsk.org/en/news/nordforsk-with-funding-for-two-proposals-for-arctic-research-under-belmont-forum-call-for-proposals/header-image_header">
            <a:extLst>
              <a:ext uri="{FF2B5EF4-FFF2-40B4-BE49-F238E27FC236}">
                <a16:creationId xmlns:a16="http://schemas.microsoft.com/office/drawing/2014/main" id="{5ED76569-62B7-3B45-8B3B-E022182D638D}"/>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553693" y="6371989"/>
            <a:ext cx="1408417" cy="403865"/>
          </a:xfrm>
          <a:prstGeom prst="rect">
            <a:avLst/>
          </a:prstGeom>
          <a:ln/>
        </p:spPr>
      </p:pic>
      <p:sp>
        <p:nvSpPr>
          <p:cNvPr id="10" name="TextBox 9"/>
          <p:cNvSpPr txBox="1"/>
          <p:nvPr/>
        </p:nvSpPr>
        <p:spPr>
          <a:xfrm>
            <a:off x="435210" y="951398"/>
            <a:ext cx="6946896" cy="4308872"/>
          </a:xfrm>
          <a:prstGeom prst="rect">
            <a:avLst/>
          </a:prstGeom>
          <a:noFill/>
        </p:spPr>
        <p:txBody>
          <a:bodyPr wrap="square" rtlCol="0">
            <a:spAutoFit/>
          </a:bodyPr>
          <a:lstStyle/>
          <a:p>
            <a:pPr>
              <a:spcBef>
                <a:spcPts val="1200"/>
              </a:spcBef>
            </a:pPr>
            <a:r>
              <a:rPr lang="en-US" sz="3200" b="1" dirty="0">
                <a:solidFill>
                  <a:srgbClr val="25516F"/>
                </a:solidFill>
                <a:cs typeface="Calibri Light" panose="020F0302020204030204" pitchFamily="34" charset="0"/>
              </a:rPr>
              <a:t>Collaborative Research Action on Disaster Risk </a:t>
            </a:r>
            <a:r>
              <a:rPr lang="en-US" altLang="zh-TW" sz="3200" b="1" dirty="0">
                <a:solidFill>
                  <a:srgbClr val="25516F"/>
                </a:solidFill>
                <a:cs typeface="Calibri Light" panose="020F0302020204030204" pitchFamily="34" charset="0"/>
              </a:rPr>
              <a:t>Reduction</a:t>
            </a:r>
            <a:r>
              <a:rPr lang="en-US" sz="3200" b="1" dirty="0">
                <a:solidFill>
                  <a:srgbClr val="25516F"/>
                </a:solidFill>
                <a:cs typeface="Calibri Light" panose="020F0302020204030204" pitchFamily="34" charset="0"/>
              </a:rPr>
              <a:t> and </a:t>
            </a:r>
            <a:r>
              <a:rPr lang="en-US" altLang="zh-TW" sz="3200" b="1" dirty="0">
                <a:solidFill>
                  <a:srgbClr val="25516F"/>
                </a:solidFill>
                <a:cs typeface="Calibri Light" panose="020F0302020204030204" pitchFamily="34" charset="0"/>
              </a:rPr>
              <a:t>Resilience </a:t>
            </a:r>
            <a:r>
              <a:rPr lang="en-US" sz="3200" b="1" dirty="0">
                <a:solidFill>
                  <a:srgbClr val="25516F"/>
                </a:solidFill>
                <a:cs typeface="Calibri Light" panose="020F0302020204030204" pitchFamily="34" charset="0"/>
              </a:rPr>
              <a:t>(DR</a:t>
            </a:r>
            <a:r>
              <a:rPr lang="en-US" sz="3200" b="1" baseline="30000" dirty="0">
                <a:solidFill>
                  <a:srgbClr val="25516F"/>
                </a:solidFill>
                <a:cs typeface="Calibri Light" panose="020F0302020204030204" pitchFamily="34" charset="0"/>
              </a:rPr>
              <a:t>3</a:t>
            </a:r>
            <a:r>
              <a:rPr lang="en-US" sz="3200" b="1" dirty="0">
                <a:solidFill>
                  <a:srgbClr val="25516F"/>
                </a:solidFill>
                <a:cs typeface="Calibri Light" panose="020F0302020204030204" pitchFamily="34" charset="0"/>
              </a:rPr>
              <a:t>):</a:t>
            </a:r>
          </a:p>
          <a:p>
            <a:pPr>
              <a:spcBef>
                <a:spcPts val="1200"/>
              </a:spcBef>
            </a:pPr>
            <a:r>
              <a:rPr lang="en-US" sz="3200" b="1" dirty="0">
                <a:solidFill>
                  <a:srgbClr val="25516F"/>
                </a:solidFill>
                <a:cs typeface="Calibri Light" panose="020F0302020204030204" pitchFamily="34" charset="0"/>
              </a:rPr>
              <a:t>A funding opportunity through the Belmont Forum</a:t>
            </a:r>
          </a:p>
          <a:p>
            <a:pPr>
              <a:spcBef>
                <a:spcPts val="1200"/>
              </a:spcBef>
            </a:pPr>
            <a:endParaRPr lang="en-US" sz="3200" b="1" dirty="0">
              <a:solidFill>
                <a:srgbClr val="25516F"/>
              </a:solidFill>
              <a:cs typeface="Calibri Light" panose="020F0302020204030204" pitchFamily="34" charset="0"/>
            </a:endParaRPr>
          </a:p>
          <a:p>
            <a:pPr>
              <a:spcBef>
                <a:spcPts val="1200"/>
              </a:spcBef>
            </a:pPr>
            <a:r>
              <a:rPr lang="en-US" sz="2600" b="1" i="1" dirty="0">
                <a:solidFill>
                  <a:schemeClr val="accent3">
                    <a:lumMod val="50000"/>
                  </a:schemeClr>
                </a:solidFill>
                <a:cs typeface="Calibri" panose="020F0502020204030204" pitchFamily="34" charset="0"/>
              </a:rPr>
              <a:t>Participating Funding Agencies: FAPESP, MOST, JST, QNRF, UKRI and NSF</a:t>
            </a:r>
            <a:endParaRPr lang="en-US" sz="3200" dirty="0">
              <a:solidFill>
                <a:schemeClr val="accent3">
                  <a:lumMod val="50000"/>
                </a:schemeClr>
              </a:solidFill>
            </a:endParaRPr>
          </a:p>
        </p:txBody>
      </p:sp>
    </p:spTree>
    <p:extLst>
      <p:ext uri="{BB962C8B-B14F-4D97-AF65-F5344CB8AC3E}">
        <p14:creationId xmlns:p14="http://schemas.microsoft.com/office/powerpoint/2010/main" val="46924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D6FD-08E8-E343-BC26-79BE2E1091E4}"/>
              </a:ext>
            </a:extLst>
          </p:cNvPr>
          <p:cNvSpPr>
            <a:spLocks noGrp="1"/>
          </p:cNvSpPr>
          <p:nvPr>
            <p:ph type="title"/>
          </p:nvPr>
        </p:nvSpPr>
        <p:spPr>
          <a:xfrm>
            <a:off x="286623" y="240242"/>
            <a:ext cx="5694047" cy="821844"/>
          </a:xfrm>
        </p:spPr>
        <p:txBody>
          <a:bodyPr>
            <a:normAutofit/>
          </a:bodyPr>
          <a:lstStyle/>
          <a:p>
            <a:r>
              <a:rPr lang="en-US" sz="3600" b="1" dirty="0">
                <a:solidFill>
                  <a:srgbClr val="005A62"/>
                </a:solidFill>
                <a:latin typeface="Trebuchet MS" panose="020B0603020202020204" pitchFamily="34" charset="0"/>
              </a:rPr>
              <a:t>DISASTERS</a:t>
            </a: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a:extLst>
              <a:ext uri="{FF2B5EF4-FFF2-40B4-BE49-F238E27FC236}">
                <a16:creationId xmlns:a16="http://schemas.microsoft.com/office/drawing/2014/main" id="{EA9F2C0F-4634-5942-87D3-CB169958727F}"/>
              </a:ext>
            </a:extLst>
          </p:cNvPr>
          <p:cNvSpPr txBox="1">
            <a:spLocks/>
          </p:cNvSpPr>
          <p:nvPr/>
        </p:nvSpPr>
        <p:spPr>
          <a:xfrm>
            <a:off x="840260" y="1581921"/>
            <a:ext cx="7574692" cy="434932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3000" i="1" dirty="0">
                <a:solidFill>
                  <a:schemeClr val="tx1">
                    <a:lumMod val="75000"/>
                    <a:lumOff val="25000"/>
                  </a:schemeClr>
                </a:solidFill>
                <a:latin typeface="Trebuchet MS" panose="020B0703020202090204" pitchFamily="34" charset="0"/>
              </a:rPr>
              <a:t>“Extreme environmental events that negatively impact coupled human-natural systems, including but not limited to impacts on economic, health, infrastructure, and social subsystems. Extreme environmental events may be generated by natural forces, including climate change, and/or anthropogenic causes.”</a:t>
            </a:r>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125709" y="6251440"/>
            <a:ext cx="1945807" cy="557962"/>
          </a:xfrm>
          <a:prstGeom prst="rect">
            <a:avLst/>
          </a:prstGeom>
          <a:ln/>
        </p:spPr>
      </p:pic>
    </p:spTree>
    <p:extLst>
      <p:ext uri="{BB962C8B-B14F-4D97-AF65-F5344CB8AC3E}">
        <p14:creationId xmlns:p14="http://schemas.microsoft.com/office/powerpoint/2010/main" val="16706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005A62"/>
                </a:solidFill>
                <a:latin typeface="Trebuchet MS" panose="020B0603020202020204" pitchFamily="34" charset="0"/>
              </a:rPr>
              <a:t>MOTIVATION</a:t>
            </a: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a:extLst>
              <a:ext uri="{FF2B5EF4-FFF2-40B4-BE49-F238E27FC236}">
                <a16:creationId xmlns:a16="http://schemas.microsoft.com/office/drawing/2014/main" id="{EA9F2C0F-4634-5942-87D3-CB169958727F}"/>
              </a:ext>
            </a:extLst>
          </p:cNvPr>
          <p:cNvSpPr txBox="1">
            <a:spLocks/>
          </p:cNvSpPr>
          <p:nvPr/>
        </p:nvSpPr>
        <p:spPr>
          <a:xfrm>
            <a:off x="267795" y="1226720"/>
            <a:ext cx="8608410" cy="479817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dirty="0">
                <a:solidFill>
                  <a:schemeClr val="tx1">
                    <a:lumMod val="65000"/>
                    <a:lumOff val="35000"/>
                  </a:schemeClr>
                </a:solidFill>
                <a:latin typeface="Trebuchet MS" panose="020B0603020202020204" pitchFamily="34" charset="0"/>
              </a:rPr>
              <a:t>Collaborative engagement of all sectors through the integration of interdisciplinary scientific understanding for the effective management of disaster mitigation. </a:t>
            </a:r>
          </a:p>
          <a:p>
            <a:r>
              <a:rPr lang="en-US" sz="2400" b="1" dirty="0">
                <a:solidFill>
                  <a:srgbClr val="005A62"/>
                </a:solidFill>
                <a:latin typeface="Trebuchet MS" panose="020B0603020202020204" pitchFamily="34" charset="0"/>
              </a:rPr>
              <a:t>Key questions:</a:t>
            </a:r>
          </a:p>
          <a:p>
            <a:pPr marL="342900" lvl="0" indent="-342900" fontAlgn="base">
              <a:spcBef>
                <a:spcPts val="600"/>
              </a:spcBef>
              <a:buSzPct val="100000"/>
              <a:buFont typeface="Arial" panose="020B0604020202020204" pitchFamily="34" charset="0"/>
              <a:buChar char="•"/>
            </a:pPr>
            <a:r>
              <a:rPr lang="en-US" sz="2200" i="1" dirty="0">
                <a:solidFill>
                  <a:schemeClr val="accent4">
                    <a:lumMod val="75000"/>
                  </a:schemeClr>
                </a:solidFill>
                <a:latin typeface="Trebuchet MS" panose="020B0703020202090204" pitchFamily="34" charset="0"/>
              </a:rPr>
              <a:t>How can we measure disaster loss reduction in the absence of reliable loss data on the economic and human impacts? </a:t>
            </a:r>
          </a:p>
          <a:p>
            <a:pPr marL="342900" lvl="0" indent="-342900" fontAlgn="base">
              <a:spcBef>
                <a:spcPts val="600"/>
              </a:spcBef>
              <a:buSzPct val="100000"/>
              <a:buFont typeface="Arial" panose="020B0604020202020204" pitchFamily="34" charset="0"/>
              <a:buChar char="•"/>
            </a:pPr>
            <a:r>
              <a:rPr lang="en-US" sz="2200" i="1" dirty="0">
                <a:solidFill>
                  <a:schemeClr val="accent4">
                    <a:lumMod val="75000"/>
                  </a:schemeClr>
                </a:solidFill>
                <a:latin typeface="Trebuchet MS" panose="020B0703020202090204" pitchFamily="34" charset="0"/>
              </a:rPr>
              <a:t>What resilience measures may be valuable in terms of reduction of potential loss &amp; damage plus reduced future risk?</a:t>
            </a:r>
          </a:p>
          <a:p>
            <a:pPr marL="342900" lvl="0" indent="-342900" fontAlgn="base">
              <a:spcBef>
                <a:spcPts val="600"/>
              </a:spcBef>
              <a:buSzPct val="100000"/>
              <a:buFont typeface="Arial" panose="020B0604020202020204" pitchFamily="34" charset="0"/>
              <a:buChar char="•"/>
            </a:pPr>
            <a:r>
              <a:rPr lang="en-US" sz="2200" i="1" dirty="0">
                <a:solidFill>
                  <a:schemeClr val="accent4">
                    <a:lumMod val="75000"/>
                  </a:schemeClr>
                </a:solidFill>
                <a:latin typeface="Trebuchet MS" panose="020B0703020202090204" pitchFamily="34" charset="0"/>
              </a:rPr>
              <a:t>What types of pre-disaster planning and investments are strategic to resilient development? </a:t>
            </a:r>
          </a:p>
          <a:p>
            <a:pPr marL="342900" lvl="0" indent="-342900" fontAlgn="base">
              <a:spcBef>
                <a:spcPts val="600"/>
              </a:spcBef>
              <a:buSzPct val="100000"/>
              <a:buFont typeface="Arial" panose="020B0604020202020204" pitchFamily="34" charset="0"/>
              <a:buChar char="•"/>
            </a:pPr>
            <a:r>
              <a:rPr lang="en-US" sz="2200" i="1" dirty="0">
                <a:solidFill>
                  <a:schemeClr val="accent4">
                    <a:lumMod val="75000"/>
                  </a:schemeClr>
                </a:solidFill>
                <a:latin typeface="Trebuchet MS" panose="020B0703020202090204" pitchFamily="34" charset="0"/>
              </a:rPr>
              <a:t>What disaster risk governance modalities are effective in enabling collaboration to effectively manage disasters?</a:t>
            </a:r>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125709" y="6251440"/>
            <a:ext cx="1945807" cy="557962"/>
          </a:xfrm>
          <a:prstGeom prst="rect">
            <a:avLst/>
          </a:prstGeom>
          <a:ln/>
        </p:spPr>
      </p:pic>
    </p:spTree>
    <p:extLst>
      <p:ext uri="{BB962C8B-B14F-4D97-AF65-F5344CB8AC3E}">
        <p14:creationId xmlns:p14="http://schemas.microsoft.com/office/powerpoint/2010/main" val="304401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005A62"/>
                </a:solidFill>
                <a:latin typeface="Trebuchet MS" panose="020B0603020202020204" pitchFamily="34" charset="0"/>
              </a:rPr>
              <a:t>RESEARCH THEMES</a:t>
            </a:r>
          </a:p>
        </p:txBody>
      </p:sp>
      <p:sp>
        <p:nvSpPr>
          <p:cNvPr id="3" name="Content Placeholder 2">
            <a:extLst>
              <a:ext uri="{FF2B5EF4-FFF2-40B4-BE49-F238E27FC236}">
                <a16:creationId xmlns:a16="http://schemas.microsoft.com/office/drawing/2014/main" id="{D4385E6C-D844-8940-8623-B0BAD2830059}"/>
              </a:ext>
            </a:extLst>
          </p:cNvPr>
          <p:cNvSpPr>
            <a:spLocks noGrp="1"/>
          </p:cNvSpPr>
          <p:nvPr>
            <p:ph idx="1"/>
          </p:nvPr>
        </p:nvSpPr>
        <p:spPr>
          <a:xfrm>
            <a:off x="185351" y="1292403"/>
            <a:ext cx="8789222" cy="4699000"/>
          </a:xfrm>
        </p:spPr>
        <p:txBody>
          <a:bodyPr>
            <a:noAutofit/>
          </a:bodyPr>
          <a:lstStyle/>
          <a:p>
            <a:pPr marL="342900" lvl="0" indent="-342900">
              <a:spcBef>
                <a:spcPts val="2400"/>
              </a:spcBef>
              <a:buClr>
                <a:srgbClr val="1DA3AB"/>
              </a:buClr>
            </a:pPr>
            <a:r>
              <a:rPr lang="en-US" sz="2600" b="1" dirty="0">
                <a:solidFill>
                  <a:schemeClr val="accent4">
                    <a:lumMod val="50000"/>
                  </a:schemeClr>
                </a:solidFill>
                <a:latin typeface="Trebuchet MS" panose="020B0603020202020204" pitchFamily="34" charset="0"/>
              </a:rPr>
              <a:t>Assessment and Reduction of Disaster Risk </a:t>
            </a:r>
            <a:r>
              <a:rPr lang="en-US" sz="2300" b="1" dirty="0">
                <a:solidFill>
                  <a:schemeClr val="accent4">
                    <a:lumMod val="50000"/>
                  </a:schemeClr>
                </a:solidFill>
                <a:latin typeface="Trebuchet MS" panose="020B0603020202020204" pitchFamily="34" charset="0"/>
              </a:rPr>
              <a:t>– </a:t>
            </a:r>
            <a:r>
              <a:rPr lang="en-US" sz="2300" dirty="0">
                <a:solidFill>
                  <a:schemeClr val="tx1">
                    <a:lumMod val="65000"/>
                    <a:lumOff val="35000"/>
                  </a:schemeClr>
                </a:solidFill>
                <a:latin typeface="Trebuchet MS" panose="020B0703020202090204" pitchFamily="34" charset="0"/>
              </a:rPr>
              <a:t>innovative and implementable strategies and technologies for disaster risk reduction and enhancing societal coping capabilities. </a:t>
            </a:r>
          </a:p>
          <a:p>
            <a:pPr marL="342900" lvl="0" indent="-342900">
              <a:spcBef>
                <a:spcPts val="2400"/>
              </a:spcBef>
              <a:buClr>
                <a:srgbClr val="1DA3AB"/>
              </a:buClr>
            </a:pPr>
            <a:r>
              <a:rPr lang="en-US" sz="2600" b="1" dirty="0">
                <a:solidFill>
                  <a:schemeClr val="accent4">
                    <a:lumMod val="50000"/>
                  </a:schemeClr>
                </a:solidFill>
                <a:latin typeface="Trebuchet MS" panose="020B0603020202020204" pitchFamily="34" charset="0"/>
              </a:rPr>
              <a:t>Enhancing Disaster Resilience</a:t>
            </a:r>
            <a:r>
              <a:rPr lang="en-US" sz="2400" dirty="0">
                <a:solidFill>
                  <a:schemeClr val="accent4">
                    <a:lumMod val="50000"/>
                  </a:schemeClr>
                </a:solidFill>
                <a:latin typeface="Trebuchet MS" panose="020B0603020202020204" pitchFamily="34" charset="0"/>
              </a:rPr>
              <a:t> </a:t>
            </a:r>
            <a:r>
              <a:rPr lang="en-US" sz="2400" b="1" dirty="0">
                <a:solidFill>
                  <a:schemeClr val="accent4">
                    <a:lumMod val="50000"/>
                  </a:schemeClr>
                </a:solidFill>
                <a:latin typeface="Trebuchet MS" panose="020B0603020202020204" pitchFamily="34" charset="0"/>
              </a:rPr>
              <a:t>– </a:t>
            </a:r>
            <a:r>
              <a:rPr lang="en-US" sz="2300" dirty="0">
                <a:solidFill>
                  <a:schemeClr val="tx1">
                    <a:lumMod val="65000"/>
                    <a:lumOff val="35000"/>
                  </a:schemeClr>
                </a:solidFill>
                <a:latin typeface="Trebuchet MS" panose="020B0703020202090204" pitchFamily="34" charset="0"/>
              </a:rPr>
              <a:t>leverage transdisciplinary knowledge, technological options, policy prescriptions, the continuity of survival between normal and crisis situations, local and community response, risk reduction and resilience. </a:t>
            </a:r>
          </a:p>
          <a:p>
            <a:pPr marL="342900" indent="-342900">
              <a:spcBef>
                <a:spcPts val="2400"/>
              </a:spcBef>
              <a:buClr>
                <a:srgbClr val="1DA3AB"/>
              </a:buClr>
            </a:pPr>
            <a:r>
              <a:rPr lang="en-US" sz="2600" b="1" dirty="0">
                <a:solidFill>
                  <a:schemeClr val="accent4">
                    <a:lumMod val="50000"/>
                  </a:schemeClr>
                </a:solidFill>
                <a:latin typeface="Trebuchet MS" panose="020B0603020202020204" pitchFamily="34" charset="0"/>
              </a:rPr>
              <a:t>Cyber-Enabled Effective Disaster Response</a:t>
            </a:r>
            <a:r>
              <a:rPr lang="en-US" sz="2400" b="1" dirty="0">
                <a:solidFill>
                  <a:schemeClr val="accent4">
                    <a:lumMod val="50000"/>
                  </a:schemeClr>
                </a:solidFill>
                <a:latin typeface="Trebuchet MS" panose="020B0603020202020204" pitchFamily="34" charset="0"/>
              </a:rPr>
              <a:t> </a:t>
            </a:r>
            <a:r>
              <a:rPr lang="en-US" sz="2300" b="1" dirty="0">
                <a:solidFill>
                  <a:schemeClr val="accent4">
                    <a:lumMod val="50000"/>
                  </a:schemeClr>
                </a:solidFill>
                <a:latin typeface="Trebuchet MS" panose="020B0603020202020204" pitchFamily="34" charset="0"/>
              </a:rPr>
              <a:t>–</a:t>
            </a:r>
            <a:r>
              <a:rPr lang="en-US" sz="2300" b="1" dirty="0">
                <a:solidFill>
                  <a:schemeClr val="tx1">
                    <a:lumMod val="65000"/>
                    <a:lumOff val="35000"/>
                  </a:schemeClr>
                </a:solidFill>
                <a:latin typeface="Trebuchet MS" panose="020B0603020202020204" pitchFamily="34" charset="0"/>
              </a:rPr>
              <a:t> </a:t>
            </a:r>
            <a:r>
              <a:rPr lang="en-US" sz="2300" dirty="0">
                <a:solidFill>
                  <a:schemeClr val="tx1">
                    <a:lumMod val="65000"/>
                    <a:lumOff val="35000"/>
                  </a:schemeClr>
                </a:solidFill>
                <a:latin typeface="Trebuchet MS" panose="020B0703020202090204" pitchFamily="34" charset="0"/>
              </a:rPr>
              <a:t>advance capabilities in complex scenario modeling and AI for rapid disaster response. Innovative and stakeholder-appropriate communication methods to inform decision-makers and/or transmit actions. </a:t>
            </a:r>
          </a:p>
          <a:p>
            <a:endParaRPr lang="en-US" sz="2400" dirty="0">
              <a:solidFill>
                <a:schemeClr val="tx1">
                  <a:lumMod val="65000"/>
                  <a:lumOff val="35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42592" y="6284927"/>
            <a:ext cx="2731981" cy="494981"/>
          </a:xfrm>
          <a:prstGeom prst="rect">
            <a:avLst/>
          </a:prstGeom>
        </p:spPr>
      </p:pic>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4"/>
          <a:srcRect/>
          <a:stretch>
            <a:fillRect/>
          </a:stretch>
        </p:blipFill>
        <p:spPr>
          <a:xfrm>
            <a:off x="7112978" y="6300037"/>
            <a:ext cx="1945807" cy="557962"/>
          </a:xfrm>
          <a:prstGeom prst="rect">
            <a:avLst/>
          </a:prstGeom>
          <a:ln/>
        </p:spPr>
      </p:pic>
    </p:spTree>
    <p:extLst>
      <p:ext uri="{BB962C8B-B14F-4D97-AF65-F5344CB8AC3E}">
        <p14:creationId xmlns:p14="http://schemas.microsoft.com/office/powerpoint/2010/main" val="405538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390525" y="1201431"/>
            <a:ext cx="8481626" cy="4793547"/>
          </a:xfrm>
        </p:spPr>
        <p:txBody>
          <a:bodyPr>
            <a:normAutofit/>
          </a:bodyPr>
          <a:lstStyle/>
          <a:p>
            <a:pPr marL="0" indent="0">
              <a:buNone/>
            </a:pPr>
            <a:r>
              <a:rPr lang="en-US" sz="2500" dirty="0">
                <a:solidFill>
                  <a:schemeClr val="tx1">
                    <a:lumMod val="65000"/>
                    <a:lumOff val="35000"/>
                  </a:schemeClr>
                </a:solidFill>
                <a:latin typeface="Trebuchet MS" panose="020B0603020202020204" pitchFamily="34" charset="0"/>
              </a:rPr>
              <a:t>Proposals should aim to take an end-to-end approach to address </a:t>
            </a:r>
            <a:r>
              <a:rPr lang="en-US" sz="2500" b="1" u="sng" dirty="0">
                <a:solidFill>
                  <a:schemeClr val="accent4">
                    <a:lumMod val="75000"/>
                  </a:schemeClr>
                </a:solidFill>
                <a:latin typeface="Trebuchet MS" panose="020B0603020202020204" pitchFamily="34" charset="0"/>
              </a:rPr>
              <a:t>two or more</a:t>
            </a:r>
            <a:r>
              <a:rPr lang="en-US" sz="2500" dirty="0">
                <a:solidFill>
                  <a:schemeClr val="tx1">
                    <a:lumMod val="65000"/>
                    <a:lumOff val="35000"/>
                  </a:schemeClr>
                </a:solidFill>
                <a:latin typeface="Trebuchet MS" panose="020B0603020202020204" pitchFamily="34" charset="0"/>
              </a:rPr>
              <a:t> of the elements below in their project:</a:t>
            </a:r>
          </a:p>
          <a:p>
            <a:pPr marL="0" indent="0">
              <a:buNone/>
            </a:pPr>
            <a:endParaRPr lang="en-US" sz="1200" dirty="0">
              <a:solidFill>
                <a:schemeClr val="tx1">
                  <a:lumMod val="65000"/>
                  <a:lumOff val="35000"/>
                </a:schemeClr>
              </a:solidFill>
              <a:latin typeface="Trebuchet MS" panose="020B0603020202020204" pitchFamily="34" charset="0"/>
            </a:endParaRPr>
          </a:p>
          <a:p>
            <a:pPr lvl="0">
              <a:buClr>
                <a:schemeClr val="accent3">
                  <a:lumMod val="75000"/>
                </a:schemeClr>
              </a:buClr>
              <a:buFont typeface="Courier New" panose="02070309020205020404" pitchFamily="49" charset="0"/>
              <a:buChar char="o"/>
            </a:pPr>
            <a:r>
              <a:rPr lang="en-US" sz="2500" i="1" dirty="0">
                <a:solidFill>
                  <a:schemeClr val="accent4">
                    <a:lumMod val="50000"/>
                  </a:schemeClr>
                </a:solidFill>
              </a:rPr>
              <a:t>Specific description of a systems approach to develop, test, and implement effective measures to mitigate disaster impacts</a:t>
            </a:r>
          </a:p>
          <a:p>
            <a:pPr lvl="0">
              <a:buClr>
                <a:schemeClr val="accent3">
                  <a:lumMod val="75000"/>
                </a:schemeClr>
              </a:buClr>
              <a:buFont typeface="Courier New" panose="02070309020205020404" pitchFamily="49" charset="0"/>
              <a:buChar char="o"/>
            </a:pPr>
            <a:r>
              <a:rPr lang="en-US" sz="2500" i="1" dirty="0">
                <a:solidFill>
                  <a:schemeClr val="accent4">
                    <a:lumMod val="50000"/>
                  </a:schemeClr>
                </a:solidFill>
              </a:rPr>
              <a:t>Focus beyond design events to include consideration of the entire possible spectrum of events related to disasters</a:t>
            </a:r>
          </a:p>
          <a:p>
            <a:pPr lvl="0">
              <a:buClr>
                <a:schemeClr val="accent3">
                  <a:lumMod val="75000"/>
                </a:schemeClr>
              </a:buClr>
              <a:buFont typeface="Courier New" panose="02070309020205020404" pitchFamily="49" charset="0"/>
              <a:buChar char="o"/>
            </a:pPr>
            <a:r>
              <a:rPr lang="en-US" sz="2500" i="1" dirty="0">
                <a:solidFill>
                  <a:schemeClr val="accent4">
                    <a:lumMod val="50000"/>
                  </a:schemeClr>
                </a:solidFill>
              </a:rPr>
              <a:t>Ensure infrastructure robustness to disasters</a:t>
            </a:r>
          </a:p>
          <a:p>
            <a:pPr lvl="0">
              <a:buClr>
                <a:schemeClr val="accent3">
                  <a:lumMod val="75000"/>
                </a:schemeClr>
              </a:buClr>
              <a:buFont typeface="Courier New" panose="02070309020205020404" pitchFamily="49" charset="0"/>
              <a:buChar char="o"/>
            </a:pPr>
            <a:r>
              <a:rPr lang="en-US" sz="2500" i="1" dirty="0">
                <a:solidFill>
                  <a:schemeClr val="accent4">
                    <a:lumMod val="50000"/>
                  </a:schemeClr>
                </a:solidFill>
              </a:rPr>
              <a:t>Increase the recovery capacity of a society</a:t>
            </a:r>
          </a:p>
          <a:p>
            <a:pPr lvl="0">
              <a:buClr>
                <a:schemeClr val="accent3">
                  <a:lumMod val="75000"/>
                </a:schemeClr>
              </a:buClr>
              <a:buFont typeface="Courier New" panose="02070309020205020404" pitchFamily="49" charset="0"/>
              <a:buChar char="o"/>
            </a:pPr>
            <a:r>
              <a:rPr lang="en-US" sz="2500" i="1" dirty="0">
                <a:solidFill>
                  <a:schemeClr val="accent4">
                    <a:lumMod val="50000"/>
                  </a:schemeClr>
                </a:solidFill>
              </a:rPr>
              <a:t>Demonstrate outcomes of disaster risk reduction practices that enable enhanced societal resilience in the future</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005A62"/>
                </a:solidFill>
                <a:latin typeface="Trebuchet MS" panose="020B0603020202020204" pitchFamily="34" charset="0"/>
              </a:rPr>
              <a:t>PROPOSAL AIMS</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107552" y="6281353"/>
            <a:ext cx="1945807" cy="557962"/>
          </a:xfrm>
          <a:prstGeom prst="rect">
            <a:avLst/>
          </a:prstGeom>
          <a:ln/>
        </p:spPr>
      </p:pic>
    </p:spTree>
    <p:extLst>
      <p:ext uri="{BB962C8B-B14F-4D97-AF65-F5344CB8AC3E}">
        <p14:creationId xmlns:p14="http://schemas.microsoft.com/office/powerpoint/2010/main" val="65623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76557" y="1452676"/>
            <a:ext cx="8848366" cy="4194362"/>
          </a:xfrm>
        </p:spPr>
        <p:txBody>
          <a:bodyPr>
            <a:normAutofit/>
          </a:bodyPr>
          <a:lstStyle/>
          <a:p>
            <a:pPr marL="685800" lvl="1" indent="-342900">
              <a:spcBef>
                <a:spcPts val="1800"/>
              </a:spcBef>
              <a:buClr>
                <a:srgbClr val="1DA3AB"/>
              </a:buClr>
            </a:pPr>
            <a:r>
              <a:rPr lang="en-US" sz="2600" b="1" dirty="0">
                <a:solidFill>
                  <a:schemeClr val="accent4">
                    <a:lumMod val="75000"/>
                  </a:schemeClr>
                </a:solidFill>
                <a:latin typeface="Trebuchet MS" panose="020B0603020202020204" pitchFamily="34" charset="0"/>
              </a:rPr>
              <a:t>Transnationality</a:t>
            </a:r>
            <a:r>
              <a:rPr lang="en-US" sz="2600" dirty="0">
                <a:solidFill>
                  <a:schemeClr val="accent4">
                    <a:lumMod val="75000"/>
                  </a:schemeClr>
                </a:solidFill>
                <a:latin typeface="Trebuchet MS" panose="020B0603020202020204" pitchFamily="34" charset="0"/>
              </a:rPr>
              <a:t> -</a:t>
            </a:r>
            <a:r>
              <a:rPr lang="en-US" sz="2600" dirty="0">
                <a:solidFill>
                  <a:schemeClr val="tx1">
                    <a:lumMod val="65000"/>
                    <a:lumOff val="35000"/>
                  </a:schemeClr>
                </a:solidFill>
                <a:latin typeface="Trebuchet MS" panose="020B0603020202020204" pitchFamily="34" charset="0"/>
              </a:rPr>
              <a:t> supported financially by at least three participating partner agencies established in three different countries;</a:t>
            </a:r>
          </a:p>
          <a:p>
            <a:pPr marL="1085850" lvl="2" indent="-400050">
              <a:spcBef>
                <a:spcPts val="1800"/>
              </a:spcBef>
              <a:buClr>
                <a:srgbClr val="1DA3AB"/>
              </a:buClr>
              <a:buSzPct val="80000"/>
              <a:buFont typeface="Courier New" panose="02070309020205020404" pitchFamily="49" charset="0"/>
              <a:buChar char="o"/>
            </a:pPr>
            <a:r>
              <a:rPr lang="en-US" sz="2400" dirty="0">
                <a:solidFill>
                  <a:schemeClr val="tx1">
                    <a:lumMod val="65000"/>
                    <a:lumOff val="35000"/>
                  </a:schemeClr>
                </a:solidFill>
                <a:latin typeface="Trebuchet MS" panose="020B0603020202020204" pitchFamily="34" charset="0"/>
              </a:rPr>
              <a:t>Research can take place within one or more countries anywhere in the world, but the team must be eligible for support from three funding organizations participating in the CRA.</a:t>
            </a:r>
          </a:p>
          <a:p>
            <a:pPr marL="685800" lvl="1" indent="-342900">
              <a:spcBef>
                <a:spcPts val="1800"/>
              </a:spcBef>
              <a:buClr>
                <a:srgbClr val="1DA3AB"/>
              </a:buClr>
            </a:pPr>
            <a:r>
              <a:rPr lang="en-US" sz="2600" b="1" dirty="0">
                <a:solidFill>
                  <a:schemeClr val="accent4">
                    <a:lumMod val="75000"/>
                  </a:schemeClr>
                </a:solidFill>
                <a:latin typeface="Trebuchet MS" panose="020B0603020202020204" pitchFamily="34" charset="0"/>
              </a:rPr>
              <a:t>Data Management</a:t>
            </a:r>
            <a:r>
              <a:rPr lang="en-US" sz="2600" b="1" dirty="0">
                <a:solidFill>
                  <a:schemeClr val="tx1">
                    <a:lumMod val="65000"/>
                    <a:lumOff val="35000"/>
                  </a:schemeClr>
                </a:solidFill>
                <a:latin typeface="Trebuchet MS" panose="020B0603020202020204" pitchFamily="34" charset="0"/>
              </a:rPr>
              <a:t> </a:t>
            </a:r>
            <a:r>
              <a:rPr lang="en-US" sz="2600" dirty="0">
                <a:solidFill>
                  <a:schemeClr val="accent4">
                    <a:lumMod val="75000"/>
                  </a:schemeClr>
                </a:solidFill>
                <a:latin typeface="Trebuchet MS" panose="020B0603020202020204" pitchFamily="34" charset="0"/>
              </a:rPr>
              <a:t>–</a:t>
            </a:r>
            <a:r>
              <a:rPr lang="en-US" sz="2600" dirty="0">
                <a:solidFill>
                  <a:schemeClr val="tx1">
                    <a:lumMod val="65000"/>
                    <a:lumOff val="35000"/>
                  </a:schemeClr>
                </a:solidFill>
                <a:latin typeface="Trebuchet MS" panose="020B0603020202020204" pitchFamily="34" charset="0"/>
              </a:rPr>
              <a:t> requirement of a data management plan.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005A62"/>
                </a:solidFill>
                <a:latin typeface="Trebuchet MS" panose="020B0603020202020204" pitchFamily="34" charset="0"/>
              </a:rPr>
              <a:t>PROPOSAL ELIGIBILITY OVERVIEW</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130059" y="6253437"/>
            <a:ext cx="1945807" cy="557962"/>
          </a:xfrm>
          <a:prstGeom prst="rect">
            <a:avLst/>
          </a:prstGeom>
          <a:ln/>
        </p:spPr>
      </p:pic>
    </p:spTree>
    <p:extLst>
      <p:ext uri="{BB962C8B-B14F-4D97-AF65-F5344CB8AC3E}">
        <p14:creationId xmlns:p14="http://schemas.microsoft.com/office/powerpoint/2010/main" val="164708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76557" y="1369652"/>
            <a:ext cx="8848367" cy="4631988"/>
          </a:xfrm>
        </p:spPr>
        <p:txBody>
          <a:bodyPr>
            <a:normAutofit lnSpcReduction="10000"/>
          </a:bodyPr>
          <a:lstStyle/>
          <a:p>
            <a:pPr marL="685800" lvl="1" indent="-342900">
              <a:spcBef>
                <a:spcPts val="1800"/>
              </a:spcBef>
              <a:buClr>
                <a:srgbClr val="1DA3AB"/>
              </a:buClr>
            </a:pPr>
            <a:r>
              <a:rPr lang="en-US" sz="2600" b="1" dirty="0" err="1">
                <a:solidFill>
                  <a:schemeClr val="accent4">
                    <a:lumMod val="75000"/>
                  </a:schemeClr>
                </a:solidFill>
                <a:latin typeface="Trebuchet MS" panose="020B0603020202020204" pitchFamily="34" charset="0"/>
              </a:rPr>
              <a:t>Transdisciplinarity</a:t>
            </a:r>
            <a:r>
              <a:rPr lang="en-US" sz="2600" b="1" dirty="0">
                <a:solidFill>
                  <a:schemeClr val="accent4">
                    <a:lumMod val="75000"/>
                  </a:schemeClr>
                </a:solidFill>
                <a:latin typeface="Trebuchet MS" panose="020B0603020202020204" pitchFamily="34" charset="0"/>
              </a:rPr>
              <a:t> </a:t>
            </a:r>
            <a:r>
              <a:rPr lang="en-US" sz="2600" dirty="0">
                <a:solidFill>
                  <a:schemeClr val="accent4">
                    <a:lumMod val="75000"/>
                  </a:schemeClr>
                </a:solidFill>
                <a:latin typeface="Trebuchet MS" panose="020B0603020202020204" pitchFamily="34" charset="0"/>
              </a:rPr>
              <a:t>-</a:t>
            </a:r>
            <a:r>
              <a:rPr lang="en-US" sz="2600" dirty="0">
                <a:solidFill>
                  <a:schemeClr val="tx1">
                    <a:lumMod val="65000"/>
                    <a:lumOff val="35000"/>
                  </a:schemeClr>
                </a:solidFill>
                <a:latin typeface="Trebuchet MS" panose="020B0603020202020204" pitchFamily="34" charset="0"/>
              </a:rPr>
              <a:t> project must be co-developed and co-implemented by natural scientists, social scientists, and </a:t>
            </a:r>
            <a:r>
              <a:rPr lang="en-US" sz="2600" dirty="0">
                <a:solidFill>
                  <a:schemeClr val="accent4">
                    <a:lumMod val="75000"/>
                  </a:schemeClr>
                </a:solidFill>
                <a:latin typeface="Trebuchet MS" panose="020B0603020202020204" pitchFamily="34" charset="0"/>
              </a:rPr>
              <a:t>stakeholders</a:t>
            </a:r>
            <a:r>
              <a:rPr lang="en-US" sz="2300" dirty="0">
                <a:solidFill>
                  <a:schemeClr val="tx1">
                    <a:lumMod val="65000"/>
                    <a:lumOff val="35000"/>
                  </a:schemeClr>
                </a:solidFill>
                <a:latin typeface="Trebuchet MS" panose="020B0603020202020204" pitchFamily="34" charset="0"/>
              </a:rPr>
              <a:t>;</a:t>
            </a:r>
          </a:p>
          <a:p>
            <a:pPr marL="1085850" lvl="2" indent="-400050">
              <a:spcBef>
                <a:spcPts val="1200"/>
              </a:spcBef>
              <a:buClr>
                <a:srgbClr val="1DA3AB"/>
              </a:buClr>
              <a:buSzPct val="80000"/>
              <a:buFont typeface="Courier New" panose="02070309020205020404" pitchFamily="49" charset="0"/>
              <a:buChar char="o"/>
            </a:pPr>
            <a:r>
              <a:rPr lang="en-US" sz="2400" dirty="0">
                <a:solidFill>
                  <a:schemeClr val="tx1">
                    <a:lumMod val="65000"/>
                    <a:lumOff val="35000"/>
                  </a:schemeClr>
                </a:solidFill>
                <a:latin typeface="Trebuchet MS" panose="020B0603020202020204" pitchFamily="34" charset="0"/>
              </a:rPr>
              <a:t>Stakeholder use is broad - potential to work with communities, policymakers, business and industry, unionized bodies, tribal organizations, non-governmental organizations, and many others.  </a:t>
            </a:r>
          </a:p>
          <a:p>
            <a:pPr marL="1085850" lvl="2" indent="-400050">
              <a:spcBef>
                <a:spcPts val="1200"/>
              </a:spcBef>
              <a:buClr>
                <a:srgbClr val="1DA3AB"/>
              </a:buClr>
              <a:buSzPct val="80000"/>
              <a:buFont typeface="Courier New" panose="02070309020205020404" pitchFamily="49" charset="0"/>
              <a:buChar char="o"/>
            </a:pPr>
            <a:r>
              <a:rPr lang="en-US" sz="2400" dirty="0">
                <a:solidFill>
                  <a:schemeClr val="tx1">
                    <a:lumMod val="65000"/>
                    <a:lumOff val="35000"/>
                  </a:schemeClr>
                </a:solidFill>
                <a:latin typeface="Trebuchet MS" panose="020B0603020202020204" pitchFamily="34" charset="0"/>
              </a:rPr>
              <a:t>Social science includes the full breadth of social disciplines, including economics and the humanities.</a:t>
            </a:r>
          </a:p>
          <a:p>
            <a:pPr marL="685800" lvl="1" indent="-342900">
              <a:spcBef>
                <a:spcPts val="1800"/>
              </a:spcBef>
              <a:buClr>
                <a:srgbClr val="1DA3AB"/>
              </a:buClr>
            </a:pPr>
            <a:r>
              <a:rPr lang="en-US" sz="2600" b="1" dirty="0">
                <a:solidFill>
                  <a:schemeClr val="accent4">
                    <a:lumMod val="75000"/>
                  </a:schemeClr>
                </a:solidFill>
                <a:latin typeface="Trebuchet MS" panose="020B0603020202020204" pitchFamily="34" charset="0"/>
              </a:rPr>
              <a:t>Individual partner organization criteria –</a:t>
            </a:r>
            <a:r>
              <a:rPr lang="en-US" sz="2600" b="1" dirty="0">
                <a:solidFill>
                  <a:schemeClr val="tx1">
                    <a:lumMod val="65000"/>
                    <a:lumOff val="35000"/>
                  </a:schemeClr>
                </a:solidFill>
                <a:latin typeface="Trebuchet MS" panose="020B0603020202020204" pitchFamily="34" charset="0"/>
              </a:rPr>
              <a:t> </a:t>
            </a:r>
            <a:r>
              <a:rPr lang="en-US" sz="2600" dirty="0">
                <a:solidFill>
                  <a:schemeClr val="tx1">
                    <a:lumMod val="65000"/>
                    <a:lumOff val="35000"/>
                  </a:schemeClr>
                </a:solidFill>
                <a:latin typeface="Trebuchet MS" panose="020B0603020202020204" pitchFamily="34" charset="0"/>
              </a:rPr>
              <a:t>comply with all partner eligibility requirements as applicable.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005A62"/>
                </a:solidFill>
                <a:latin typeface="Trebuchet MS" panose="020B0603020202020204" pitchFamily="34" charset="0"/>
              </a:rPr>
              <a:t>PROPOSAL ELIGIBILITY OVERVIEW </a:t>
            </a:r>
            <a:r>
              <a:rPr lang="en-US" sz="2400" b="1" dirty="0">
                <a:solidFill>
                  <a:srgbClr val="005A62"/>
                </a:solidFill>
                <a:latin typeface="Trebuchet MS" panose="020B0603020202020204" pitchFamily="34" charset="0"/>
              </a:rPr>
              <a:t>(cont’d)</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70482" y="6274691"/>
            <a:ext cx="1945807" cy="557962"/>
          </a:xfrm>
          <a:prstGeom prst="rect">
            <a:avLst/>
          </a:prstGeom>
          <a:ln/>
        </p:spPr>
      </p:pic>
    </p:spTree>
    <p:extLst>
      <p:ext uri="{BB962C8B-B14F-4D97-AF65-F5344CB8AC3E}">
        <p14:creationId xmlns:p14="http://schemas.microsoft.com/office/powerpoint/2010/main" val="336761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5" y="1121457"/>
            <a:ext cx="8058150" cy="4754566"/>
          </a:xfrm>
        </p:spPr>
        <p:txBody>
          <a:bodyPr>
            <a:noAutofit/>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The total available budget for researchers from the State of Sao Paulo funded by FAPESP is approximately 4.39 million BRL (approximately 1 million Euros).</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The maximum total budget request for all State of Sao Paulo researchers in a single consortium must not exceed </a:t>
            </a:r>
            <a:r>
              <a:rPr lang="en-US" sz="2600" b="1" dirty="0">
                <a:solidFill>
                  <a:schemeClr val="tx1">
                    <a:lumMod val="65000"/>
                    <a:lumOff val="35000"/>
                  </a:schemeClr>
                </a:solidFill>
                <a:latin typeface="Trebuchet MS" panose="020B0603020202020204" pitchFamily="34" charset="0"/>
              </a:rPr>
              <a:t>70,000 BRL per year </a:t>
            </a:r>
            <a:r>
              <a:rPr lang="en-US" sz="2600" dirty="0">
                <a:solidFill>
                  <a:schemeClr val="tx1">
                    <a:lumMod val="65000"/>
                    <a:lumOff val="35000"/>
                  </a:schemeClr>
                </a:solidFill>
                <a:latin typeface="Trebuchet MS" panose="020B0603020202020204" pitchFamily="34" charset="0"/>
              </a:rPr>
              <a:t>including overhead costs, plus one Post-doctoral fellowship.</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One Post-doctoral fellowship can be requested only if the proponent, who will be the supervisor, meets the usual criteria.</a:t>
            </a:r>
            <a:endParaRPr lang="en-US" sz="24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Autofit/>
          </a:bodyPr>
          <a:lstStyle/>
          <a:p>
            <a:r>
              <a:rPr lang="en-US" sz="2800" b="1" dirty="0">
                <a:solidFill>
                  <a:srgbClr val="005A62"/>
                </a:solidFill>
                <a:latin typeface="Trebuchet MS" panose="020B0603020202020204" pitchFamily="34" charset="0"/>
              </a:rPr>
              <a:t>ANNEX: Sao Paulo Research Foundation (FAPESP)</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C662D2E0-AA34-E14F-91E6-EFBA8219B4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2005" y="6262967"/>
            <a:ext cx="1964724" cy="557962"/>
          </a:xfrm>
          <a:prstGeom prst="rect">
            <a:avLst/>
          </a:prstGeom>
        </p:spPr>
      </p:pic>
    </p:spTree>
    <p:extLst>
      <p:ext uri="{BB962C8B-B14F-4D97-AF65-F5344CB8AC3E}">
        <p14:creationId xmlns:p14="http://schemas.microsoft.com/office/powerpoint/2010/main" val="206634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52075" y="1121457"/>
            <a:ext cx="8239849" cy="4733263"/>
          </a:xfrm>
        </p:spPr>
        <p:txBody>
          <a:bodyPr>
            <a:noAutofit/>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Proponents from the State of Sao Paulo </a:t>
            </a:r>
            <a:r>
              <a:rPr lang="en-US" sz="2600" b="1" dirty="0">
                <a:solidFill>
                  <a:schemeClr val="tx1">
                    <a:lumMod val="65000"/>
                    <a:lumOff val="35000"/>
                  </a:schemeClr>
                </a:solidFill>
                <a:latin typeface="Trebuchet MS" panose="020B0603020202020204" pitchFamily="34" charset="0"/>
              </a:rPr>
              <a:t>must be </a:t>
            </a:r>
            <a:r>
              <a:rPr lang="en-US" sz="2600" dirty="0">
                <a:solidFill>
                  <a:schemeClr val="tx1">
                    <a:lumMod val="65000"/>
                    <a:lumOff val="35000"/>
                  </a:schemeClr>
                </a:solidFill>
                <a:latin typeface="Trebuchet MS" panose="020B0603020202020204" pitchFamily="34" charset="0"/>
              </a:rPr>
              <a:t>established researchers with a track record of participating in international interdisciplinary projects.</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Applicants should consider the rules and conditions of a Regular Research Grant (APR) and </a:t>
            </a:r>
            <a:r>
              <a:rPr lang="en-US" sz="2600" b="1" u="sng" dirty="0">
                <a:solidFill>
                  <a:srgbClr val="005A62"/>
                </a:solidFill>
                <a:latin typeface="Trebuchet MS" panose="020B0603020202020204" pitchFamily="34" charset="0"/>
              </a:rPr>
              <a:t>must consult FAPESP</a:t>
            </a:r>
            <a:r>
              <a:rPr lang="en-US" sz="2600" u="sng" dirty="0">
                <a:solidFill>
                  <a:srgbClr val="005A62"/>
                </a:solidFill>
                <a:latin typeface="Trebuchet MS" panose="020B0603020202020204" pitchFamily="34" charset="0"/>
              </a:rPr>
              <a:t> </a:t>
            </a:r>
            <a:r>
              <a:rPr lang="en-US" sz="2600" b="1" u="sng" dirty="0">
                <a:solidFill>
                  <a:schemeClr val="accent4">
                    <a:lumMod val="75000"/>
                  </a:schemeClr>
                </a:solidFill>
                <a:latin typeface="Trebuchet MS" panose="020B0703020202090204" pitchFamily="34" charset="0"/>
              </a:rPr>
              <a:t>(</a:t>
            </a:r>
            <a:r>
              <a:rPr lang="en-US" sz="2600" b="1" u="sng" dirty="0">
                <a:solidFill>
                  <a:schemeClr val="accent4">
                    <a:lumMod val="75000"/>
                  </a:schemeClr>
                </a:solidFill>
                <a:latin typeface="Trebuchet MS" panose="020B0703020202090204" pitchFamily="34" charset="0"/>
                <a:hlinkClick r:id="rId2">
                  <a:extLst>
                    <a:ext uri="{A12FA001-AC4F-418D-AE19-62706E023703}">
                      <ahyp:hlinkClr xmlns:ahyp="http://schemas.microsoft.com/office/drawing/2018/hyperlinkcolor" val="tx"/>
                    </a:ext>
                  </a:extLst>
                </a:hlinkClick>
              </a:rPr>
              <a:t>chamada-bf-dr3@fapesp.br</a:t>
            </a:r>
            <a:r>
              <a:rPr lang="en-US" sz="2600" b="1" u="sng" dirty="0">
                <a:solidFill>
                  <a:schemeClr val="accent4">
                    <a:lumMod val="75000"/>
                  </a:schemeClr>
                </a:solidFill>
                <a:latin typeface="Trebuchet MS" panose="020B0703020202090204" pitchFamily="34" charset="0"/>
              </a:rPr>
              <a:t>) </a:t>
            </a:r>
            <a:r>
              <a:rPr lang="en-US" sz="2600" b="1" u="sng" dirty="0">
                <a:solidFill>
                  <a:srgbClr val="005A62"/>
                </a:solidFill>
                <a:latin typeface="Trebuchet MS" panose="020B0703020202090204" pitchFamily="34" charset="0"/>
              </a:rPr>
              <a:t>by May 20</a:t>
            </a:r>
            <a:r>
              <a:rPr lang="en-US" sz="2600" b="1" u="sng" baseline="30000" dirty="0">
                <a:solidFill>
                  <a:srgbClr val="005A62"/>
                </a:solidFill>
                <a:latin typeface="Trebuchet MS" panose="020B0703020202090204" pitchFamily="34" charset="0"/>
              </a:rPr>
              <a:t>th</a:t>
            </a:r>
            <a:r>
              <a:rPr lang="en-US" sz="2600" b="1" u="sng" dirty="0">
                <a:solidFill>
                  <a:srgbClr val="005A62"/>
                </a:solidFill>
                <a:latin typeface="Trebuchet MS" panose="020B0703020202090204" pitchFamily="34" charset="0"/>
              </a:rPr>
              <a:t> 2019</a:t>
            </a:r>
            <a:r>
              <a:rPr lang="en-US" sz="2600" b="1" dirty="0">
                <a:solidFill>
                  <a:srgbClr val="005A62"/>
                </a:solidFill>
                <a:latin typeface="Trebuchet MS" panose="020B0703020202090204" pitchFamily="34" charset="0"/>
              </a:rPr>
              <a:t> </a:t>
            </a:r>
            <a:r>
              <a:rPr lang="en-US" sz="2600" dirty="0">
                <a:solidFill>
                  <a:schemeClr val="tx1">
                    <a:lumMod val="65000"/>
                    <a:lumOff val="35000"/>
                  </a:schemeClr>
                </a:solidFill>
                <a:latin typeface="Trebuchet MS" panose="020B0603020202020204" pitchFamily="34" charset="0"/>
              </a:rPr>
              <a:t>regarding their eligibility.</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Call website: </a:t>
            </a:r>
            <a:r>
              <a:rPr lang="en-US" sz="2600" b="1" dirty="0">
                <a:solidFill>
                  <a:srgbClr val="005A62"/>
                </a:solidFill>
                <a:latin typeface="Trebuchet MS" panose="020B0703020202090204" pitchFamily="34" charset="0"/>
                <a:hlinkClick r:id="rId3">
                  <a:extLst>
                    <a:ext uri="{A12FA001-AC4F-418D-AE19-62706E023703}">
                      <ahyp:hlinkClr xmlns:ahyp="http://schemas.microsoft.com/office/drawing/2018/hyperlinkcolor" val="tx"/>
                    </a:ext>
                  </a:extLst>
                </a:hlinkClick>
              </a:rPr>
              <a:t>www.fapesp.br/en/12749</a:t>
            </a:r>
            <a:r>
              <a:rPr lang="en-US" sz="2600" b="1" dirty="0">
                <a:solidFill>
                  <a:srgbClr val="005A62"/>
                </a:solidFill>
                <a:latin typeface="Trebuchet MS" panose="020B0703020202090204" pitchFamily="34" charset="0"/>
              </a:rPr>
              <a:t>  </a:t>
            </a:r>
          </a:p>
          <a:p>
            <a:pPr marL="342900" indent="-342900">
              <a:spcBef>
                <a:spcPts val="1800"/>
              </a:spcBef>
              <a:buClr>
                <a:srgbClr val="1DA3AB"/>
              </a:buClr>
            </a:pPr>
            <a:endParaRPr lang="en-US" sz="24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005A62"/>
                </a:solidFill>
                <a:latin typeface="Trebuchet MS" panose="020B0603020202020204" pitchFamily="34" charset="0"/>
              </a:rPr>
              <a:t>ANNEX: Sao Paulo Research Foundation (FAPESP)</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4"/>
          <a:srcRect/>
          <a:stretch>
            <a:fillRect/>
          </a:stretch>
        </p:blipFill>
        <p:spPr>
          <a:xfrm>
            <a:off x="7016188" y="6262967"/>
            <a:ext cx="1945807" cy="557962"/>
          </a:xfrm>
          <a:prstGeom prst="rect">
            <a:avLst/>
          </a:prstGeom>
          <a:ln/>
        </p:spPr>
      </p:pic>
      <p:pic>
        <p:nvPicPr>
          <p:cNvPr id="6" name="Picture 5">
            <a:extLst>
              <a:ext uri="{FF2B5EF4-FFF2-40B4-BE49-F238E27FC236}">
                <a16:creationId xmlns:a16="http://schemas.microsoft.com/office/drawing/2014/main" id="{BCB67E87-C13B-B64C-B1D6-81A112C3A5B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82005" y="6262967"/>
            <a:ext cx="1964724" cy="557962"/>
          </a:xfrm>
          <a:prstGeom prst="rect">
            <a:avLst/>
          </a:prstGeom>
        </p:spPr>
      </p:pic>
    </p:spTree>
    <p:extLst>
      <p:ext uri="{BB962C8B-B14F-4D97-AF65-F5344CB8AC3E}">
        <p14:creationId xmlns:p14="http://schemas.microsoft.com/office/powerpoint/2010/main" val="277403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5" y="1280101"/>
            <a:ext cx="8058150" cy="4615873"/>
          </a:xfrm>
        </p:spPr>
        <p:txBody>
          <a:bodyPr>
            <a:normAutofit/>
          </a:bodyPr>
          <a:lstStyle/>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total available budget for investigators from the Chinese Taipei funded by the MOST is approximately 24.1 million TWD (approximately 0.7 million Euros).</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Applicants are advised to contact </a:t>
            </a:r>
            <a:r>
              <a:rPr lang="en-GB" sz="2800" b="1" dirty="0" err="1">
                <a:solidFill>
                  <a:srgbClr val="005A62"/>
                </a:solidFill>
                <a:latin typeface="Trebuchet MS" panose="020B0703020202090204" pitchFamily="34" charset="0"/>
              </a:rPr>
              <a:t>ygchen@ntu.edu.tw</a:t>
            </a:r>
            <a:r>
              <a:rPr lang="en-US" sz="2800" b="1" dirty="0">
                <a:solidFill>
                  <a:srgbClr val="005A62"/>
                </a:solidFill>
                <a:latin typeface="Trebuchet MS" panose="020B0703020202090204" pitchFamily="34" charset="0"/>
              </a:rPr>
              <a:t> or </a:t>
            </a:r>
            <a:r>
              <a:rPr lang="en-GB" sz="2800" b="1" dirty="0" err="1">
                <a:solidFill>
                  <a:srgbClr val="005A62"/>
                </a:solidFill>
                <a:latin typeface="Trebuchet MS" panose="020B0703020202090204" pitchFamily="34" charset="0"/>
              </a:rPr>
              <a:t>hrliao@most.gov.tw</a:t>
            </a:r>
            <a:r>
              <a:rPr lang="en-US" sz="2800" b="1" dirty="0">
                <a:solidFill>
                  <a:srgbClr val="005A62"/>
                </a:solidFill>
                <a:latin typeface="Trebuchet MS" panose="020B0703020202090204" pitchFamily="34" charset="0"/>
              </a:rPr>
              <a:t> </a:t>
            </a:r>
            <a:r>
              <a:rPr lang="en-US" sz="2800" dirty="0">
                <a:solidFill>
                  <a:schemeClr val="tx1">
                    <a:lumMod val="65000"/>
                    <a:lumOff val="35000"/>
                  </a:schemeClr>
                </a:solidFill>
                <a:latin typeface="Trebuchet MS" panose="020B0603020202020204" pitchFamily="34" charset="0"/>
              </a:rPr>
              <a:t>regarding their eligibility prior to the proposal preparation.  </a:t>
            </a: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005A62"/>
                </a:solidFill>
                <a:latin typeface="Trebuchet MS" panose="020B0603020202020204" pitchFamily="34" charset="0"/>
              </a:rPr>
              <a:t>ANNEX: Ministry of Science and Technology (MOST)</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A6DA7584-42F4-F042-BC44-3FA9644163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557" y="6250552"/>
            <a:ext cx="2264634" cy="582734"/>
          </a:xfrm>
          <a:prstGeom prst="rect">
            <a:avLst/>
          </a:prstGeom>
        </p:spPr>
      </p:pic>
    </p:spTree>
    <p:extLst>
      <p:ext uri="{BB962C8B-B14F-4D97-AF65-F5344CB8AC3E}">
        <p14:creationId xmlns:p14="http://schemas.microsoft.com/office/powerpoint/2010/main" val="190623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273607" y="1259474"/>
            <a:ext cx="8454265" cy="4615873"/>
          </a:xfrm>
        </p:spPr>
        <p:txBody>
          <a:bodyPr>
            <a:normAutofit fontScale="92500"/>
          </a:bodyPr>
          <a:lstStyle/>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total available budget for Japanese investigators funded by JST is approximately 29.9 million JPY (approximately 0.24 million Euros).</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maximum total budget request to JST for all Japanese investigators in a single consortium must not exceed 5 – 10 million JPY per year including indirect costs, pending the availability of funds.</a:t>
            </a:r>
          </a:p>
          <a:p>
            <a:pPr marL="342900" indent="-342900">
              <a:spcBef>
                <a:spcPts val="1800"/>
              </a:spcBef>
              <a:buClr>
                <a:srgbClr val="1DA3AB"/>
              </a:buClr>
            </a:pPr>
            <a:r>
              <a:rPr lang="en-GB" altLang="ja-JP" sz="2800" dirty="0">
                <a:solidFill>
                  <a:schemeClr val="tx1">
                    <a:lumMod val="65000"/>
                    <a:lumOff val="35000"/>
                  </a:schemeClr>
                </a:solidFill>
                <a:latin typeface="Trebuchet MS" panose="020B0703020202090204" pitchFamily="34" charset="0"/>
              </a:rPr>
              <a:t>Any independent researcher personally affiliated with (and actively conducting research at) a domestic Japanese research institution, regardless of nationality, is eligible to apply. </a:t>
            </a:r>
            <a:endParaRPr lang="en-US" altLang="ja-JP" sz="2800" dirty="0">
              <a:solidFill>
                <a:schemeClr val="tx1">
                  <a:lumMod val="65000"/>
                  <a:lumOff val="35000"/>
                </a:schemeClr>
              </a:solidFill>
              <a:latin typeface="Trebuchet MS" panose="020B0703020202090204" pitchFamily="34" charset="0"/>
            </a:endParaRPr>
          </a:p>
          <a:p>
            <a:pPr marL="342900" indent="-342900">
              <a:spcBef>
                <a:spcPts val="1800"/>
              </a:spcBef>
              <a:buClr>
                <a:srgbClr val="1DA3AB"/>
              </a:buClr>
            </a:pPr>
            <a:endParaRPr lang="en-US" sz="2800" dirty="0">
              <a:solidFill>
                <a:schemeClr val="tx1">
                  <a:lumMod val="65000"/>
                  <a:lumOff val="35000"/>
                </a:schemeClr>
              </a:solidFill>
              <a:latin typeface="Trebuchet MS" panose="020B0603020202020204" pitchFamily="34" charset="0"/>
            </a:endParaRPr>
          </a:p>
          <a:p>
            <a:pPr marL="342900" indent="-342900">
              <a:spcBef>
                <a:spcPts val="1800"/>
              </a:spcBef>
              <a:buClr>
                <a:srgbClr val="1DA3AB"/>
              </a:buClr>
            </a:pPr>
            <a:endParaRPr lang="en-US" sz="26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005A62"/>
                </a:solidFill>
                <a:latin typeface="Trebuchet MS" panose="020B0603020202020204" pitchFamily="34" charset="0"/>
              </a:rPr>
              <a:t>ANNEX: Japan Science and Technology Agency (JST)</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677255EB-7FEC-2C4F-8CF7-82634475CAA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2005" y="6231550"/>
            <a:ext cx="2271175" cy="614093"/>
          </a:xfrm>
          <a:prstGeom prst="rect">
            <a:avLst/>
          </a:prstGeom>
        </p:spPr>
      </p:pic>
    </p:spTree>
    <p:extLst>
      <p:ext uri="{BB962C8B-B14F-4D97-AF65-F5344CB8AC3E}">
        <p14:creationId xmlns:p14="http://schemas.microsoft.com/office/powerpoint/2010/main" val="139282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101826" y="6251040"/>
            <a:ext cx="1945807" cy="557962"/>
          </a:xfrm>
          <a:prstGeom prst="rect">
            <a:avLst/>
          </a:prstGeom>
          <a:ln/>
        </p:spPr>
      </p:pic>
      <p:grpSp>
        <p:nvGrpSpPr>
          <p:cNvPr id="7" name="Group 6">
            <a:extLst>
              <a:ext uri="{FF2B5EF4-FFF2-40B4-BE49-F238E27FC236}">
                <a16:creationId xmlns:a16="http://schemas.microsoft.com/office/drawing/2014/main" id="{B9524F99-80F8-FE47-A22D-A06A4C5B880A}"/>
              </a:ext>
            </a:extLst>
          </p:cNvPr>
          <p:cNvGrpSpPr/>
          <p:nvPr/>
        </p:nvGrpSpPr>
        <p:grpSpPr>
          <a:xfrm>
            <a:off x="0" y="35742"/>
            <a:ext cx="8061082" cy="6456771"/>
            <a:chOff x="0" y="0"/>
            <a:chExt cx="7044045" cy="5705789"/>
          </a:xfrm>
        </p:grpSpPr>
        <p:grpSp>
          <p:nvGrpSpPr>
            <p:cNvPr id="9" name="Group 8">
              <a:extLst>
                <a:ext uri="{FF2B5EF4-FFF2-40B4-BE49-F238E27FC236}">
                  <a16:creationId xmlns:a16="http://schemas.microsoft.com/office/drawing/2014/main" id="{9CCB3214-F99F-F34F-A389-6D003F85D09C}"/>
                </a:ext>
              </a:extLst>
            </p:cNvPr>
            <p:cNvGrpSpPr/>
            <p:nvPr/>
          </p:nvGrpSpPr>
          <p:grpSpPr>
            <a:xfrm>
              <a:off x="0" y="0"/>
              <a:ext cx="7044045" cy="5705789"/>
              <a:chOff x="0" y="0"/>
              <a:chExt cx="7044045" cy="5705789"/>
            </a:xfrm>
          </p:grpSpPr>
          <p:grpSp>
            <p:nvGrpSpPr>
              <p:cNvPr id="14" name="Group 13">
                <a:extLst>
                  <a:ext uri="{FF2B5EF4-FFF2-40B4-BE49-F238E27FC236}">
                    <a16:creationId xmlns:a16="http://schemas.microsoft.com/office/drawing/2014/main" id="{C4B594EF-948F-994A-B931-1F275E49711C}"/>
                  </a:ext>
                </a:extLst>
              </p:cNvPr>
              <p:cNvGrpSpPr/>
              <p:nvPr/>
            </p:nvGrpSpPr>
            <p:grpSpPr>
              <a:xfrm>
                <a:off x="0" y="0"/>
                <a:ext cx="6899564" cy="5705789"/>
                <a:chOff x="69608" y="171405"/>
                <a:chExt cx="7269020" cy="7387897"/>
              </a:xfrm>
            </p:grpSpPr>
            <p:pic>
              <p:nvPicPr>
                <p:cNvPr id="16" name="Picture 15">
                  <a:extLst>
                    <a:ext uri="{FF2B5EF4-FFF2-40B4-BE49-F238E27FC236}">
                      <a16:creationId xmlns:a16="http://schemas.microsoft.com/office/drawing/2014/main" id="{486CC13D-8D1C-1548-A26D-98E36285CFDF}"/>
                    </a:ext>
                  </a:extLst>
                </p:cNvPr>
                <p:cNvPicPr>
                  <a:picLocks noChangeAspect="1"/>
                </p:cNvPicPr>
                <p:nvPr/>
              </p:nvPicPr>
              <p:blipFill rotWithShape="1">
                <a:blip r:embed="rId3" cstate="hqprint">
                  <a:alphaModFix amt="50000"/>
                  <a:extLst>
                    <a:ext uri="{28A0092B-C50C-407E-A947-70E740481C1C}">
                      <a14:useLocalDpi xmlns:a14="http://schemas.microsoft.com/office/drawing/2010/main"/>
                    </a:ext>
                  </a:extLst>
                </a:blip>
                <a:srcRect t="4933" r="31597"/>
                <a:stretch/>
              </p:blipFill>
              <p:spPr>
                <a:xfrm>
                  <a:off x="69608" y="171405"/>
                  <a:ext cx="7269020" cy="6585528"/>
                </a:xfrm>
                <a:prstGeom prst="rect">
                  <a:avLst/>
                </a:prstGeom>
              </p:spPr>
            </p:pic>
            <p:sp>
              <p:nvSpPr>
                <p:cNvPr id="17" name="Rectangle 16">
                  <a:extLst>
                    <a:ext uri="{FF2B5EF4-FFF2-40B4-BE49-F238E27FC236}">
                      <a16:creationId xmlns:a16="http://schemas.microsoft.com/office/drawing/2014/main" id="{C926A967-0DB3-D846-ADD7-1A22CEA17563}"/>
                    </a:ext>
                  </a:extLst>
                </p:cNvPr>
                <p:cNvSpPr/>
                <p:nvPr/>
              </p:nvSpPr>
              <p:spPr>
                <a:xfrm rot="12898992">
                  <a:off x="6092281" y="2749579"/>
                  <a:ext cx="1121849" cy="480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46453C3-D872-264E-88E8-4D47EDE62CCA}"/>
                  </a:ext>
                </a:extLst>
              </p:cNvPr>
              <p:cNvSpPr/>
              <p:nvPr/>
            </p:nvSpPr>
            <p:spPr>
              <a:xfrm rot="12898992">
                <a:off x="6173107" y="3992186"/>
                <a:ext cx="870938" cy="133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BFED49F9-86DF-3646-8654-1A83250F4184}"/>
                </a:ext>
              </a:extLst>
            </p:cNvPr>
            <p:cNvSpPr/>
            <p:nvPr/>
          </p:nvSpPr>
          <p:spPr>
            <a:xfrm rot="12937957">
              <a:off x="5286143" y="530474"/>
              <a:ext cx="207738" cy="131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7F763F6A-233D-424E-B075-205CA219C340}"/>
              </a:ext>
            </a:extLst>
          </p:cNvPr>
          <p:cNvSpPr>
            <a:spLocks noGrp="1"/>
          </p:cNvSpPr>
          <p:nvPr>
            <p:ph type="title"/>
          </p:nvPr>
        </p:nvSpPr>
        <p:spPr>
          <a:xfrm>
            <a:off x="6303735" y="560258"/>
            <a:ext cx="2743898" cy="704298"/>
          </a:xfrm>
        </p:spPr>
        <p:txBody>
          <a:bodyPr>
            <a:noAutofit/>
          </a:bodyPr>
          <a:lstStyle/>
          <a:p>
            <a:r>
              <a:rPr lang="en-US" sz="4200" b="1" dirty="0">
                <a:solidFill>
                  <a:srgbClr val="005A62"/>
                </a:solidFill>
                <a:latin typeface="Trebuchet MS" panose="020B0603020202020204" pitchFamily="34" charset="0"/>
              </a:rPr>
              <a:t>Overview</a:t>
            </a:r>
          </a:p>
        </p:txBody>
      </p:sp>
      <p:sp>
        <p:nvSpPr>
          <p:cNvPr id="12" name="Content Placeholder 2">
            <a:extLst>
              <a:ext uri="{FF2B5EF4-FFF2-40B4-BE49-F238E27FC236}">
                <a16:creationId xmlns:a16="http://schemas.microsoft.com/office/drawing/2014/main" id="{4C5DB1BF-A6DD-514E-8860-C82B4D43CD16}"/>
              </a:ext>
            </a:extLst>
          </p:cNvPr>
          <p:cNvSpPr>
            <a:spLocks noGrp="1"/>
          </p:cNvSpPr>
          <p:nvPr>
            <p:ph idx="1"/>
          </p:nvPr>
        </p:nvSpPr>
        <p:spPr>
          <a:xfrm>
            <a:off x="4070196" y="1333655"/>
            <a:ext cx="4977438" cy="4691636"/>
          </a:xfrm>
        </p:spPr>
        <p:txBody>
          <a:bodyPr>
            <a:noAutofit/>
          </a:bodyPr>
          <a:lstStyle/>
          <a:p>
            <a:pPr marL="457200" indent="-342900">
              <a:lnSpc>
                <a:spcPct val="100000"/>
              </a:lnSpc>
              <a:spcBef>
                <a:spcPts val="1800"/>
              </a:spcBef>
              <a:buClr>
                <a:srgbClr val="1DA3AB"/>
              </a:buClr>
            </a:pPr>
            <a:r>
              <a:rPr lang="en-US" sz="3200" dirty="0">
                <a:solidFill>
                  <a:schemeClr val="accent4">
                    <a:lumMod val="50000"/>
                  </a:schemeClr>
                </a:solidFill>
                <a:latin typeface="Trebuchet MS" panose="020B0603020202020204" pitchFamily="34" charset="0"/>
              </a:rPr>
              <a:t>Belmont Forum brief overview</a:t>
            </a:r>
          </a:p>
          <a:p>
            <a:pPr marL="457200" indent="-342900">
              <a:lnSpc>
                <a:spcPct val="100000"/>
              </a:lnSpc>
              <a:spcBef>
                <a:spcPts val="1800"/>
              </a:spcBef>
              <a:buClr>
                <a:srgbClr val="1DA3AB"/>
              </a:buClr>
            </a:pPr>
            <a:r>
              <a:rPr lang="en-US" sz="3200" dirty="0">
                <a:solidFill>
                  <a:schemeClr val="accent4">
                    <a:lumMod val="50000"/>
                  </a:schemeClr>
                </a:solidFill>
                <a:latin typeface="Trebuchet MS" panose="020B0603020202020204" pitchFamily="34" charset="0"/>
              </a:rPr>
              <a:t>Scope of the DR</a:t>
            </a:r>
            <a:r>
              <a:rPr lang="en-US" sz="3200" baseline="30000" dirty="0">
                <a:solidFill>
                  <a:schemeClr val="accent4">
                    <a:lumMod val="50000"/>
                  </a:schemeClr>
                </a:solidFill>
                <a:latin typeface="Trebuchet MS" panose="020B0603020202020204" pitchFamily="34" charset="0"/>
              </a:rPr>
              <a:t>3</a:t>
            </a:r>
            <a:r>
              <a:rPr lang="en-US" sz="3200" dirty="0">
                <a:solidFill>
                  <a:schemeClr val="accent4">
                    <a:lumMod val="50000"/>
                  </a:schemeClr>
                </a:solidFill>
                <a:latin typeface="Trebuchet MS" panose="020B0603020202020204" pitchFamily="34" charset="0"/>
              </a:rPr>
              <a:t> CRA</a:t>
            </a:r>
          </a:p>
          <a:p>
            <a:pPr marL="457200" indent="-342900">
              <a:lnSpc>
                <a:spcPct val="100000"/>
              </a:lnSpc>
              <a:spcBef>
                <a:spcPts val="1800"/>
              </a:spcBef>
              <a:buClr>
                <a:srgbClr val="1DA3AB"/>
              </a:buClr>
            </a:pPr>
            <a:r>
              <a:rPr lang="en-US" sz="3200" dirty="0">
                <a:solidFill>
                  <a:schemeClr val="accent4">
                    <a:lumMod val="50000"/>
                  </a:schemeClr>
                </a:solidFill>
                <a:latin typeface="Trebuchet MS" panose="020B0603020202020204" pitchFamily="34" charset="0"/>
              </a:rPr>
              <a:t>Structure and Eligibility Requirements</a:t>
            </a:r>
          </a:p>
          <a:p>
            <a:pPr marL="457200" indent="-342900">
              <a:lnSpc>
                <a:spcPct val="100000"/>
              </a:lnSpc>
              <a:spcBef>
                <a:spcPts val="1800"/>
              </a:spcBef>
              <a:buClr>
                <a:srgbClr val="1DA3AB"/>
              </a:buClr>
            </a:pPr>
            <a:r>
              <a:rPr lang="en-US" sz="3200" dirty="0">
                <a:solidFill>
                  <a:schemeClr val="accent4">
                    <a:lumMod val="50000"/>
                  </a:schemeClr>
                </a:solidFill>
                <a:latin typeface="Trebuchet MS" panose="020B0603020202020204" pitchFamily="34" charset="0"/>
              </a:rPr>
              <a:t>How Researchers Can Engage</a:t>
            </a: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Tree>
    <p:extLst>
      <p:ext uri="{BB962C8B-B14F-4D97-AF65-F5344CB8AC3E}">
        <p14:creationId xmlns:p14="http://schemas.microsoft.com/office/powerpoint/2010/main" val="17859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273607" y="1259474"/>
            <a:ext cx="8454265" cy="4753890"/>
          </a:xfrm>
        </p:spPr>
        <p:txBody>
          <a:bodyPr>
            <a:normAutofit fontScale="92500" lnSpcReduction="10000"/>
          </a:bodyPr>
          <a:lstStyle/>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Applicants must complete a research ethics training program and declare completion of the program to JST. </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Japanese applicants will have to register their applications on the Cross-Ministerial R&amp;D Management System                                             (e-Rad: </a:t>
            </a:r>
            <a:r>
              <a:rPr lang="en-US" sz="2800" dirty="0">
                <a:solidFill>
                  <a:schemeClr val="tx1">
                    <a:lumMod val="65000"/>
                    <a:lumOff val="35000"/>
                  </a:schemeClr>
                </a:solidFill>
                <a:latin typeface="Trebuchet MS" panose="020B0603020202020204" pitchFamily="34" charset="0"/>
                <a:hlinkClick r:id="rId2"/>
              </a:rPr>
              <a:t>https://www.e-rad.go.jp/index.html</a:t>
            </a:r>
            <a:r>
              <a:rPr lang="en-US" sz="2800" dirty="0">
                <a:solidFill>
                  <a:schemeClr val="tx1">
                    <a:lumMod val="65000"/>
                    <a:lumOff val="35000"/>
                  </a:schemeClr>
                </a:solidFill>
                <a:latin typeface="Trebuchet MS" panose="020B0603020202020204" pitchFamily="34" charset="0"/>
              </a:rPr>
              <a:t>).</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Please consult our contact if you have any questions.</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Call website:</a:t>
            </a:r>
          </a:p>
          <a:p>
            <a:pPr marL="0" indent="0">
              <a:spcBef>
                <a:spcPts val="0"/>
              </a:spcBef>
              <a:buClr>
                <a:srgbClr val="1DA3AB"/>
              </a:buClr>
              <a:buNone/>
            </a:pPr>
            <a:r>
              <a:rPr lang="en-GB" altLang="ja-JP" sz="3200" dirty="0">
                <a:hlinkClick r:id="rId3"/>
              </a:rPr>
              <a:t>https://www.jst.go.jp/inter/english/program_e/announce_e/announce_belmont_disaster2019.html</a:t>
            </a:r>
            <a:endParaRPr lang="en-US" sz="2800" dirty="0">
              <a:solidFill>
                <a:schemeClr val="tx1">
                  <a:lumMod val="65000"/>
                  <a:lumOff val="35000"/>
                </a:schemeClr>
              </a:solidFill>
              <a:latin typeface="Trebuchet MS" panose="020B0603020202020204" pitchFamily="34" charset="0"/>
            </a:endParaRPr>
          </a:p>
          <a:p>
            <a:pPr marL="342900" indent="-342900">
              <a:spcBef>
                <a:spcPts val="1800"/>
              </a:spcBef>
              <a:buClr>
                <a:srgbClr val="1DA3AB"/>
              </a:buClr>
            </a:pPr>
            <a:endParaRPr lang="en-US" sz="2800" dirty="0">
              <a:solidFill>
                <a:schemeClr val="tx1">
                  <a:lumMod val="65000"/>
                  <a:lumOff val="35000"/>
                </a:schemeClr>
              </a:solidFill>
              <a:latin typeface="Trebuchet MS" panose="020B0603020202020204" pitchFamily="34" charset="0"/>
            </a:endParaRPr>
          </a:p>
          <a:p>
            <a:pPr marL="342900" indent="-342900">
              <a:spcBef>
                <a:spcPts val="1800"/>
              </a:spcBef>
              <a:buClr>
                <a:srgbClr val="1DA3AB"/>
              </a:buClr>
            </a:pPr>
            <a:endParaRPr lang="en-US" sz="26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005A62"/>
                </a:solidFill>
                <a:latin typeface="Trebuchet MS" panose="020B0603020202020204" pitchFamily="34" charset="0"/>
              </a:rPr>
              <a:t>ANNEX: Japan Science and Technology Agency (JST)</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4"/>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677255EB-7FEC-2C4F-8CF7-82634475CA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82005" y="6231550"/>
            <a:ext cx="2271175" cy="614093"/>
          </a:xfrm>
          <a:prstGeom prst="rect">
            <a:avLst/>
          </a:prstGeom>
        </p:spPr>
      </p:pic>
    </p:spTree>
    <p:extLst>
      <p:ext uri="{BB962C8B-B14F-4D97-AF65-F5344CB8AC3E}">
        <p14:creationId xmlns:p14="http://schemas.microsoft.com/office/powerpoint/2010/main" val="341248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33CDB-AD69-0845-96D1-149DA6A9FA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2026" y="6068780"/>
            <a:ext cx="1625249" cy="816801"/>
          </a:xfrm>
          <a:prstGeom prst="rect">
            <a:avLst/>
          </a:prstGeom>
        </p:spPr>
      </p:pic>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6789" y="1280101"/>
            <a:ext cx="8190421" cy="4733263"/>
          </a:xfrm>
        </p:spPr>
        <p:txBody>
          <a:bodyPr>
            <a:normAutofit fontScale="85000" lnSpcReduction="20000"/>
          </a:bodyPr>
          <a:lstStyle/>
          <a:p>
            <a:pPr marL="342900" indent="-342900">
              <a:spcBef>
                <a:spcPts val="1800"/>
              </a:spcBef>
              <a:buClr>
                <a:srgbClr val="1DA3AB"/>
              </a:buClr>
            </a:pPr>
            <a:r>
              <a:rPr lang="en-US" sz="2800" dirty="0">
                <a:solidFill>
                  <a:schemeClr val="tx1">
                    <a:lumMod val="65000"/>
                    <a:lumOff val="35000"/>
                  </a:schemeClr>
                </a:solidFill>
                <a:latin typeface="Trebuchet MS" panose="020B0703020202090204" pitchFamily="34" charset="0"/>
              </a:rPr>
              <a:t>Each award is up to US$ 250,000 per year and for up to three years. 100% of the QNRF total annual grant of the proposal and 100% of the proposed funded research efforts must be conducted inside Qatar.</a:t>
            </a:r>
          </a:p>
          <a:p>
            <a:pPr marL="342900" indent="-342900">
              <a:spcBef>
                <a:spcPts val="1800"/>
              </a:spcBef>
              <a:buClr>
                <a:srgbClr val="1DA3AB"/>
              </a:buClr>
            </a:pPr>
            <a:r>
              <a:rPr lang="en-US" sz="2800" dirty="0">
                <a:solidFill>
                  <a:schemeClr val="tx1">
                    <a:lumMod val="65000"/>
                    <a:lumOff val="35000"/>
                  </a:schemeClr>
                </a:solidFill>
                <a:latin typeface="Trebuchet MS" panose="020B0703020202090204" pitchFamily="34" charset="0"/>
              </a:rPr>
              <a:t>The Lead Principal Investigator (LPI) of the Qatar-based team must be affiliated with a QNRF approved institution from Qatar.</a:t>
            </a:r>
          </a:p>
          <a:p>
            <a:pPr marL="342900" indent="-342900">
              <a:spcBef>
                <a:spcPts val="1800"/>
              </a:spcBef>
              <a:buClr>
                <a:srgbClr val="1DA3AB"/>
              </a:buClr>
            </a:pPr>
            <a:r>
              <a:rPr lang="en-US" sz="2800" dirty="0">
                <a:solidFill>
                  <a:schemeClr val="tx1">
                    <a:lumMod val="65000"/>
                    <a:lumOff val="35000"/>
                  </a:schemeClr>
                </a:solidFill>
                <a:latin typeface="Trebuchet MS" panose="020B0703020202090204" pitchFamily="34" charset="0"/>
              </a:rPr>
              <a:t>The LPI should have a terminal degree and at least five single- or co-authored peer-reviewed publications.</a:t>
            </a:r>
          </a:p>
          <a:p>
            <a:pPr marL="342900" indent="-342900">
              <a:spcBef>
                <a:spcPts val="1800"/>
              </a:spcBef>
              <a:buClr>
                <a:srgbClr val="1DA3AB"/>
              </a:buClr>
            </a:pPr>
            <a:r>
              <a:rPr lang="en-US" sz="2800" dirty="0">
                <a:solidFill>
                  <a:schemeClr val="tx1">
                    <a:lumMod val="65000"/>
                    <a:lumOff val="35000"/>
                  </a:schemeClr>
                </a:solidFill>
                <a:latin typeface="Trebuchet MS" panose="020B0703020202090204" pitchFamily="34" charset="0"/>
              </a:rPr>
              <a:t>The LPI from a research end-user entity may not hold a terminal degree, but they must have a track record in managing technology development projects/research projects, and a minimum of five peer reviewed publications, technical reports or authored patent applications/patents.</a:t>
            </a:r>
          </a:p>
        </p:txBody>
      </p:sp>
      <p:sp>
        <p:nvSpPr>
          <p:cNvPr id="7" name="Rectangle 6">
            <a:extLst>
              <a:ext uri="{FF2B5EF4-FFF2-40B4-BE49-F238E27FC236}">
                <a16:creationId xmlns:a16="http://schemas.microsoft.com/office/drawing/2014/main" id="{A2C34F5F-9EB1-8040-8B69-BCBCA3C071FA}"/>
              </a:ext>
            </a:extLst>
          </p:cNvPr>
          <p:cNvSpPr/>
          <p:nvPr/>
        </p:nvSpPr>
        <p:spPr>
          <a:xfrm>
            <a:off x="0" y="593095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Qatar National Research Fund (QNRF)</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016188" y="6189079"/>
            <a:ext cx="1945807" cy="557962"/>
          </a:xfrm>
          <a:prstGeom prst="rect">
            <a:avLst/>
          </a:prstGeom>
          <a:ln/>
        </p:spPr>
      </p:pic>
    </p:spTree>
    <p:extLst>
      <p:ext uri="{BB962C8B-B14F-4D97-AF65-F5344CB8AC3E}">
        <p14:creationId xmlns:p14="http://schemas.microsoft.com/office/powerpoint/2010/main" val="184280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33CDB-AD69-0845-96D1-149DA6A9FA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2026" y="6068780"/>
            <a:ext cx="1625249" cy="816801"/>
          </a:xfrm>
          <a:prstGeom prst="rect">
            <a:avLst/>
          </a:prstGeom>
        </p:spPr>
      </p:pic>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05529" y="1186109"/>
            <a:ext cx="8395571" cy="4733263"/>
          </a:xfrm>
        </p:spPr>
        <p:txBody>
          <a:bodyPr>
            <a:noAutofit/>
          </a:bodyPr>
          <a:lstStyle/>
          <a:p>
            <a:pPr>
              <a:spcBef>
                <a:spcPts val="1800"/>
              </a:spcBef>
              <a:buClr>
                <a:srgbClr val="1DA3AB"/>
              </a:buClr>
            </a:pPr>
            <a:r>
              <a:rPr lang="en-US" sz="2000" dirty="0">
                <a:solidFill>
                  <a:schemeClr val="tx1">
                    <a:lumMod val="65000"/>
                    <a:lumOff val="35000"/>
                  </a:schemeClr>
                </a:solidFill>
                <a:latin typeface="Trebuchet MS" panose="020B0703020202090204" pitchFamily="34" charset="0"/>
              </a:rPr>
              <a:t>QNRF requests Qatar-based researchers to ensure their proposals are aligned to at least one of the detailed themes below;</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Capacity building on disaster risk management.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Cascade effects and disruption of critical infrastructure.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Gulf water pollution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Identification, understanding and assessment of disaster risks in hot and arid environments.</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Infrastructure resilience.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Low frequency and high impact natural hazards: vulnerability, exposure, prediction &amp; mitigation.</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Multi-hazard early warning systems and risk information for large events.</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Pre-disaster recovery planning, and risk communication frameworks.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Risk assessment and modelling of natural and technological disasters. </a:t>
            </a:r>
          </a:p>
          <a:p>
            <a:pPr marL="631825" indent="-292100">
              <a:spcBef>
                <a:spcPts val="0"/>
              </a:spcBef>
              <a:buClr>
                <a:srgbClr val="1DA3AB"/>
              </a:buClr>
              <a:buFont typeface="Wingdings" panose="05000000000000000000" pitchFamily="2" charset="2"/>
              <a:buChar char="ü"/>
            </a:pPr>
            <a:r>
              <a:rPr lang="en-US" sz="2000" dirty="0">
                <a:solidFill>
                  <a:schemeClr val="tx1">
                    <a:lumMod val="65000"/>
                    <a:lumOff val="35000"/>
                  </a:schemeClr>
                </a:solidFill>
                <a:latin typeface="Trebuchet MS" panose="020B0703020202090204" pitchFamily="34" charset="0"/>
              </a:rPr>
              <a:t>Trans-epidemic diseases.</a:t>
            </a:r>
          </a:p>
        </p:txBody>
      </p:sp>
      <p:sp>
        <p:nvSpPr>
          <p:cNvPr id="7" name="Rectangle 6">
            <a:extLst>
              <a:ext uri="{FF2B5EF4-FFF2-40B4-BE49-F238E27FC236}">
                <a16:creationId xmlns:a16="http://schemas.microsoft.com/office/drawing/2014/main" id="{A2C34F5F-9EB1-8040-8B69-BCBCA3C071FA}"/>
              </a:ext>
            </a:extLst>
          </p:cNvPr>
          <p:cNvSpPr/>
          <p:nvPr/>
        </p:nvSpPr>
        <p:spPr>
          <a:xfrm>
            <a:off x="0" y="593095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Qatar National Research Fund (QNRF)</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016188" y="6189079"/>
            <a:ext cx="1945807" cy="557962"/>
          </a:xfrm>
          <a:prstGeom prst="rect">
            <a:avLst/>
          </a:prstGeom>
          <a:ln/>
        </p:spPr>
      </p:pic>
    </p:spTree>
    <p:extLst>
      <p:ext uri="{BB962C8B-B14F-4D97-AF65-F5344CB8AC3E}">
        <p14:creationId xmlns:p14="http://schemas.microsoft.com/office/powerpoint/2010/main" val="22903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33CDB-AD69-0845-96D1-149DA6A9FA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2026" y="6068780"/>
            <a:ext cx="1625249" cy="816801"/>
          </a:xfrm>
          <a:prstGeom prst="rect">
            <a:avLst/>
          </a:prstGeom>
        </p:spPr>
      </p:pic>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05529" y="1186109"/>
            <a:ext cx="8190421" cy="4624063"/>
          </a:xfrm>
        </p:spPr>
        <p:txBody>
          <a:bodyPr>
            <a:noAutofit/>
          </a:bodyPr>
          <a:lstStyle/>
          <a:p>
            <a:pPr marL="342900" indent="-342900">
              <a:spcBef>
                <a:spcPts val="1800"/>
              </a:spcBef>
              <a:buClr>
                <a:srgbClr val="1DA3AB"/>
              </a:buClr>
            </a:pPr>
            <a:r>
              <a:rPr lang="en-US" sz="2200" dirty="0">
                <a:solidFill>
                  <a:schemeClr val="tx1">
                    <a:lumMod val="65000"/>
                    <a:lumOff val="35000"/>
                  </a:schemeClr>
                </a:solidFill>
                <a:latin typeface="Trebuchet MS" panose="020B0703020202090204" pitchFamily="34" charset="0"/>
              </a:rPr>
              <a:t>Full proposals must also be submitted through the QNRF submission channel on </a:t>
            </a:r>
            <a:r>
              <a:rPr lang="en-US" sz="2200" dirty="0">
                <a:solidFill>
                  <a:schemeClr val="accent4">
                    <a:lumMod val="75000"/>
                  </a:schemeClr>
                </a:solidFill>
                <a:latin typeface="Trebuchet MS" panose="020B0703020202090204" pitchFamily="34" charset="0"/>
                <a:hlinkClick r:id="rId3"/>
              </a:rPr>
              <a:t>https://oss.qgrants.org/</a:t>
            </a:r>
            <a:r>
              <a:rPr lang="en-US" sz="2200" dirty="0">
                <a:solidFill>
                  <a:schemeClr val="accent4">
                    <a:lumMod val="75000"/>
                  </a:schemeClr>
                </a:solidFill>
                <a:latin typeface="Trebuchet MS" panose="020B0703020202090204" pitchFamily="34" charset="0"/>
              </a:rPr>
              <a:t> </a:t>
            </a:r>
            <a:r>
              <a:rPr lang="en-US" sz="2200" dirty="0">
                <a:solidFill>
                  <a:schemeClr val="tx1">
                    <a:lumMod val="65000"/>
                    <a:lumOff val="35000"/>
                  </a:schemeClr>
                </a:solidFill>
                <a:latin typeface="Trebuchet MS" panose="020B0703020202090204" pitchFamily="34" charset="0"/>
              </a:rPr>
              <a:t>and vetted by the Submitting Institution Research Office.</a:t>
            </a:r>
            <a:r>
              <a:rPr lang="en-US" sz="2200" dirty="0">
                <a:solidFill>
                  <a:schemeClr val="accent4">
                    <a:lumMod val="75000"/>
                  </a:schemeClr>
                </a:solidFill>
                <a:latin typeface="Trebuchet MS" panose="020B0703020202090204" pitchFamily="34" charset="0"/>
              </a:rPr>
              <a:t> </a:t>
            </a:r>
          </a:p>
          <a:p>
            <a:pPr marL="342900" indent="-342900">
              <a:spcBef>
                <a:spcPts val="1800"/>
              </a:spcBef>
              <a:buClr>
                <a:srgbClr val="1DA3AB"/>
              </a:buClr>
            </a:pPr>
            <a:r>
              <a:rPr lang="en-US" sz="2200" dirty="0">
                <a:solidFill>
                  <a:schemeClr val="tx1">
                    <a:lumMod val="65000"/>
                    <a:lumOff val="35000"/>
                  </a:schemeClr>
                </a:solidFill>
                <a:latin typeface="Trebuchet MS" panose="020B0703020202090204" pitchFamily="34" charset="0"/>
              </a:rPr>
              <a:t>A webinar for Qatar-based researchers will be held on 8th May at 12:00 PM (Doha time). For registration use: </a:t>
            </a:r>
            <a:r>
              <a:rPr lang="en-US" sz="2200" u="sng" dirty="0">
                <a:solidFill>
                  <a:srgbClr val="92D050"/>
                </a:solidFill>
                <a:latin typeface="Trebuchet MS" panose="020B0703020202090204" pitchFamily="34" charset="0"/>
              </a:rPr>
              <a:t>https://</a:t>
            </a:r>
            <a:r>
              <a:rPr lang="en-US" sz="2200" u="sng" dirty="0" err="1">
                <a:solidFill>
                  <a:srgbClr val="92D050"/>
                </a:solidFill>
                <a:latin typeface="Trebuchet MS" panose="020B0703020202090204" pitchFamily="34" charset="0"/>
              </a:rPr>
              <a:t>attendee.gotowebinar.com</a:t>
            </a:r>
            <a:r>
              <a:rPr lang="en-US" sz="2200" u="sng" dirty="0">
                <a:solidFill>
                  <a:srgbClr val="92D050"/>
                </a:solidFill>
                <a:latin typeface="Trebuchet MS" panose="020B0703020202090204" pitchFamily="34" charset="0"/>
              </a:rPr>
              <a:t>/register/604828550726164493</a:t>
            </a:r>
          </a:p>
          <a:p>
            <a:pPr marL="342900" indent="-342900">
              <a:spcBef>
                <a:spcPts val="1800"/>
              </a:spcBef>
              <a:buClr>
                <a:srgbClr val="1DA3AB"/>
              </a:buClr>
            </a:pPr>
            <a:r>
              <a:rPr lang="en-US" sz="2200" dirty="0">
                <a:solidFill>
                  <a:schemeClr val="tx1">
                    <a:lumMod val="65000"/>
                    <a:lumOff val="35000"/>
                  </a:schemeClr>
                </a:solidFill>
                <a:latin typeface="Trebuchet MS" panose="020B0703020202090204" pitchFamily="34" charset="0"/>
              </a:rPr>
              <a:t>For any Inquiry, please use; </a:t>
            </a:r>
            <a:r>
              <a:rPr lang="en-US" sz="2200" dirty="0">
                <a:solidFill>
                  <a:srgbClr val="92D050"/>
                </a:solidFill>
                <a:latin typeface="Trebuchet MS" panose="020B0703020202090204" pitchFamily="34" charset="0"/>
                <a:hlinkClick r:id="rId4"/>
              </a:rPr>
              <a:t>http://support.qnrf.org/index.php?/Tickets/Submit</a:t>
            </a:r>
            <a:r>
              <a:rPr lang="en-US" sz="2200" dirty="0">
                <a:latin typeface="Trebuchet MS" panose="020B0703020202090204" pitchFamily="34" charset="0"/>
              </a:rPr>
              <a:t>. </a:t>
            </a:r>
          </a:p>
          <a:p>
            <a:pPr marL="342900" indent="-342900">
              <a:spcBef>
                <a:spcPts val="1800"/>
              </a:spcBef>
              <a:buClr>
                <a:srgbClr val="1DA3AB"/>
              </a:buClr>
            </a:pPr>
            <a:r>
              <a:rPr lang="en-US" sz="2200" dirty="0">
                <a:solidFill>
                  <a:schemeClr val="tx1">
                    <a:lumMod val="65000"/>
                    <a:lumOff val="35000"/>
                  </a:schemeClr>
                </a:solidFill>
                <a:latin typeface="Trebuchet MS" panose="020B0703020202090204" pitchFamily="34" charset="0"/>
              </a:rPr>
              <a:t>More information are available on</a:t>
            </a:r>
            <a:r>
              <a:rPr lang="en-US" sz="2200" dirty="0">
                <a:solidFill>
                  <a:schemeClr val="accent4">
                    <a:lumMod val="75000"/>
                  </a:schemeClr>
                </a:solidFill>
                <a:latin typeface="Trebuchet MS" panose="020B0703020202090204" pitchFamily="34" charset="0"/>
              </a:rPr>
              <a:t>; </a:t>
            </a:r>
            <a:r>
              <a:rPr lang="en-US" sz="2200" dirty="0">
                <a:solidFill>
                  <a:srgbClr val="92D050"/>
                </a:solidFill>
                <a:latin typeface="Trebuchet MS" panose="020B0703020202090204" pitchFamily="34" charset="0"/>
                <a:hlinkClick r:id="rId5"/>
              </a:rPr>
              <a:t>http://www.qnrf.org/en-us/Funding/Research-Programs/Thematic-and-Grand-Challenges-Research-Program/Belmont-Forum</a:t>
            </a:r>
            <a:endParaRPr lang="en-US" sz="2200" dirty="0">
              <a:solidFill>
                <a:srgbClr val="92D050"/>
              </a:solidFill>
              <a:latin typeface="Trebuchet MS" panose="020B070302020209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593095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Qatar National Research Fund (QNRF)</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6"/>
          <a:srcRect/>
          <a:stretch>
            <a:fillRect/>
          </a:stretch>
        </p:blipFill>
        <p:spPr>
          <a:xfrm>
            <a:off x="7016188" y="6189079"/>
            <a:ext cx="1945807" cy="557962"/>
          </a:xfrm>
          <a:prstGeom prst="rect">
            <a:avLst/>
          </a:prstGeom>
          <a:ln/>
        </p:spPr>
      </p:pic>
    </p:spTree>
    <p:extLst>
      <p:ext uri="{BB962C8B-B14F-4D97-AF65-F5344CB8AC3E}">
        <p14:creationId xmlns:p14="http://schemas.microsoft.com/office/powerpoint/2010/main" val="34343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4" y="1280101"/>
            <a:ext cx="8338703" cy="4615873"/>
          </a:xfrm>
        </p:spPr>
        <p:txBody>
          <a:bodyPr>
            <a:noAutofit/>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The total available budget for UK investigators funded by UKRI is approximately 4 million GBP (approximately 4.6 million Euros).</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UKRI anticipates that a total of 8 – 10 consortia will be supported over three years, pending the availability of funds. </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Applicants may apply for a maximum of 400,000 GBP (100% </a:t>
            </a:r>
            <a:r>
              <a:rPr lang="en-US" sz="2600" dirty="0" err="1">
                <a:solidFill>
                  <a:schemeClr val="tx1">
                    <a:lumMod val="65000"/>
                    <a:lumOff val="35000"/>
                  </a:schemeClr>
                </a:solidFill>
                <a:latin typeface="Trebuchet MS" panose="020B0603020202020204" pitchFamily="34" charset="0"/>
              </a:rPr>
              <a:t>fEC</a:t>
            </a:r>
            <a:r>
              <a:rPr lang="en-US" sz="2600" dirty="0">
                <a:solidFill>
                  <a:schemeClr val="tx1">
                    <a:lumMod val="65000"/>
                    <a:lumOff val="35000"/>
                  </a:schemeClr>
                </a:solidFill>
                <a:latin typeface="Trebuchet MS" panose="020B0603020202020204" pitchFamily="34" charset="0"/>
              </a:rPr>
              <a:t>) which may be increased to 700,000 GBP (100% </a:t>
            </a:r>
            <a:r>
              <a:rPr lang="en-US" sz="2600" dirty="0" err="1">
                <a:solidFill>
                  <a:schemeClr val="tx1">
                    <a:lumMod val="65000"/>
                    <a:lumOff val="35000"/>
                  </a:schemeClr>
                </a:solidFill>
                <a:latin typeface="Trebuchet MS" panose="020B0603020202020204" pitchFamily="34" charset="0"/>
              </a:rPr>
              <a:t>fEC</a:t>
            </a:r>
            <a:r>
              <a:rPr lang="en-US" sz="2600" dirty="0">
                <a:solidFill>
                  <a:schemeClr val="tx1">
                    <a:lumMod val="65000"/>
                    <a:lumOff val="35000"/>
                  </a:schemeClr>
                </a:solidFill>
                <a:latin typeface="Trebuchet MS" panose="020B0603020202020204" pitchFamily="34" charset="0"/>
              </a:rPr>
              <a:t>) if participating with a partner on the OECD DAC list of recipients.</a:t>
            </a: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UK Research and Innovation (UKRI)</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6F88A50A-2915-F64C-B2E8-FEBF12458D7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2004" y="6262967"/>
            <a:ext cx="2200977" cy="567994"/>
          </a:xfrm>
          <a:prstGeom prst="rect">
            <a:avLst/>
          </a:prstGeom>
        </p:spPr>
      </p:pic>
    </p:spTree>
    <p:extLst>
      <p:ext uri="{BB962C8B-B14F-4D97-AF65-F5344CB8AC3E}">
        <p14:creationId xmlns:p14="http://schemas.microsoft.com/office/powerpoint/2010/main" val="150678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4" y="1280101"/>
            <a:ext cx="8338703" cy="4789394"/>
          </a:xfrm>
        </p:spPr>
        <p:txBody>
          <a:bodyPr>
            <a:noAutofit/>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To determine countries on the OECD DAC list of recipients visit: </a:t>
            </a:r>
            <a:r>
              <a:rPr lang="en-US" sz="2600" u="sng" dirty="0">
                <a:latin typeface="Trebuchet MS" panose="020B0703020202090204" pitchFamily="34" charset="0"/>
                <a:hlinkClick r:id="rId3"/>
              </a:rPr>
              <a:t>http://www.oecd.org/dac/financing-sustainable-development/development-finance-standards/DAC_List_ODA_Recipients2018to2020_flows_En.pdf</a:t>
            </a:r>
            <a:endParaRPr lang="en-US" sz="2600" dirty="0">
              <a:solidFill>
                <a:schemeClr val="tx1">
                  <a:lumMod val="65000"/>
                  <a:lumOff val="35000"/>
                </a:schemeClr>
              </a:solidFill>
              <a:latin typeface="Trebuchet MS" panose="020B0703020202090204" pitchFamily="34" charset="0"/>
            </a:endParaRP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A maximum of 50% of the total budget may be requested for the DAC-list partner.</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Applicants from DAC-list countries which are themselves participating in the call OR are members of the Forum are not eligible for funding under this agreement. </a:t>
            </a: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UK Research and Innovation (UKRI)</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4"/>
          <a:srcRect/>
          <a:stretch>
            <a:fillRect/>
          </a:stretch>
        </p:blipFill>
        <p:spPr>
          <a:xfrm>
            <a:off x="7016188" y="6262967"/>
            <a:ext cx="1945807" cy="557962"/>
          </a:xfrm>
          <a:prstGeom prst="rect">
            <a:avLst/>
          </a:prstGeom>
          <a:ln/>
        </p:spPr>
      </p:pic>
      <p:pic>
        <p:nvPicPr>
          <p:cNvPr id="4" name="Picture 3">
            <a:extLst>
              <a:ext uri="{FF2B5EF4-FFF2-40B4-BE49-F238E27FC236}">
                <a16:creationId xmlns:a16="http://schemas.microsoft.com/office/drawing/2014/main" id="{6F88A50A-2915-F64C-B2E8-FEBF12458D7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82004" y="6262967"/>
            <a:ext cx="2200977" cy="567994"/>
          </a:xfrm>
          <a:prstGeom prst="rect">
            <a:avLst/>
          </a:prstGeom>
        </p:spPr>
      </p:pic>
    </p:spTree>
    <p:extLst>
      <p:ext uri="{BB962C8B-B14F-4D97-AF65-F5344CB8AC3E}">
        <p14:creationId xmlns:p14="http://schemas.microsoft.com/office/powerpoint/2010/main" val="175088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0FBFB5-4E78-0541-B9B7-BBD3CDAE098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80887" y="6107980"/>
            <a:ext cx="745865" cy="755564"/>
          </a:xfrm>
          <a:prstGeom prst="rect">
            <a:avLst/>
          </a:prstGeom>
        </p:spPr>
      </p:pic>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5" y="1280101"/>
            <a:ext cx="8058150" cy="4615873"/>
          </a:xfrm>
        </p:spPr>
        <p:txBody>
          <a:bodyPr>
            <a:normAutofit/>
          </a:bodyPr>
          <a:lstStyle/>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total available budget for US investigators funded by the NSF is approximately 3 million USD (approximately 2.6 million Euros).</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NSF anticipates that a total of 10 consortia will be supported over three years, pending the availability of funds. </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maximum total budget request to NSF for all US investigators in a single consortium must not exceed 300,000 USD including indirect costs.</a:t>
            </a:r>
            <a:endParaRPr lang="en-US" sz="26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5970639"/>
            <a:ext cx="9144000" cy="1373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ANNEX: National Science Foundation (NSF)</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016188" y="6262967"/>
            <a:ext cx="1945807" cy="557962"/>
          </a:xfrm>
          <a:prstGeom prst="rect">
            <a:avLst/>
          </a:prstGeom>
          <a:ln/>
        </p:spPr>
      </p:pic>
    </p:spTree>
    <p:extLst>
      <p:ext uri="{BB962C8B-B14F-4D97-AF65-F5344CB8AC3E}">
        <p14:creationId xmlns:p14="http://schemas.microsoft.com/office/powerpoint/2010/main" val="57978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005A62"/>
                </a:solidFill>
                <a:latin typeface="Trebuchet MS" panose="020B0603020202020204" pitchFamily="34" charset="0"/>
              </a:rPr>
              <a:t>HOW TO ENGAGE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95195" y="6300038"/>
            <a:ext cx="1945807" cy="557962"/>
          </a:xfrm>
          <a:prstGeom prst="rect">
            <a:avLst/>
          </a:prstGeom>
          <a:ln/>
        </p:spPr>
      </p:pic>
      <p:sp>
        <p:nvSpPr>
          <p:cNvPr id="2" name="Rectangle 1"/>
          <p:cNvSpPr/>
          <p:nvPr/>
        </p:nvSpPr>
        <p:spPr>
          <a:xfrm>
            <a:off x="177033" y="1197620"/>
            <a:ext cx="8559194" cy="4247317"/>
          </a:xfrm>
          <a:prstGeom prst="rect">
            <a:avLst/>
          </a:prstGeom>
        </p:spPr>
        <p:txBody>
          <a:bodyPr wrap="square">
            <a:spAutoFit/>
          </a:bodyPr>
          <a:lstStyle/>
          <a:p>
            <a:pPr marL="342900" marR="0" lvl="0" indent="-342900">
              <a:spcBef>
                <a:spcPts val="1200"/>
              </a:spcBef>
              <a:spcAft>
                <a:spcPts val="0"/>
              </a:spcAft>
              <a:buFont typeface="+mj-lt"/>
              <a:buAutoNum type="arabicPeriod"/>
            </a:pP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Engage collaborators from </a:t>
            </a:r>
            <a:r>
              <a:rPr lang="en-US" sz="2600" i="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at least</a:t>
            </a: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two other countries that are participating in this CRA in the development of a project concept that addresses the themes and aims of the DR3 CRA. </a:t>
            </a:r>
            <a:endParaRPr lang="en-US" sz="2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a:pP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Read the DR</a:t>
            </a:r>
            <a:r>
              <a:rPr lang="en-US" sz="2600" baseline="300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3</a:t>
            </a: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CRA Annexes and encourage each of your partners to read the institutional Annexes of their own countries (or countries from which they are eligible for funding) well ahead of time to determine their own eligibility and funding procedures, should the proposal be selected for funding through the BF review process.</a:t>
            </a:r>
            <a:endParaRPr lang="en-US" sz="2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15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A62"/>
              </a:solidFill>
            </a:endParaRPr>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005A62"/>
                </a:solidFill>
                <a:latin typeface="Trebuchet MS" panose="020B0603020202020204" pitchFamily="34" charset="0"/>
              </a:rPr>
              <a:t>HOW TO ENGAGE </a:t>
            </a:r>
            <a:r>
              <a:rPr lang="en-US" sz="2400" b="1" dirty="0">
                <a:solidFill>
                  <a:srgbClr val="005A62"/>
                </a:solidFill>
                <a:latin typeface="Trebuchet MS" panose="020B0603020202020204" pitchFamily="34" charset="0"/>
              </a:rPr>
              <a:t>(cont’d)</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95195" y="6300038"/>
            <a:ext cx="1945807" cy="557962"/>
          </a:xfrm>
          <a:prstGeom prst="rect">
            <a:avLst/>
          </a:prstGeom>
          <a:ln/>
        </p:spPr>
      </p:pic>
      <p:sp>
        <p:nvSpPr>
          <p:cNvPr id="2" name="Rectangle 1"/>
          <p:cNvSpPr/>
          <p:nvPr/>
        </p:nvSpPr>
        <p:spPr>
          <a:xfrm>
            <a:off x="76557" y="1319166"/>
            <a:ext cx="8659670" cy="2646878"/>
          </a:xfrm>
          <a:prstGeom prst="rect">
            <a:avLst/>
          </a:prstGeom>
        </p:spPr>
        <p:txBody>
          <a:bodyPr wrap="square">
            <a:spAutoFit/>
          </a:bodyPr>
          <a:lstStyle/>
          <a:p>
            <a:pPr marL="457200" marR="0" lvl="0" indent="-457200">
              <a:spcBef>
                <a:spcPts val="1200"/>
              </a:spcBef>
              <a:spcAft>
                <a:spcPts val="0"/>
              </a:spcAft>
              <a:buFont typeface="+mj-lt"/>
              <a:buAutoNum type="arabicPeriod" startAt="3"/>
            </a:pP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Remember that while each multinational team looking for funds/in-kind support must submit </a:t>
            </a:r>
            <a:r>
              <a:rPr lang="en-US" sz="2600" b="1" dirty="0">
                <a:solidFill>
                  <a:schemeClr val="accent4">
                    <a:lumMod val="75000"/>
                  </a:schemeClr>
                </a:solidFill>
                <a:latin typeface="Calibri" panose="020F0502020204030204" pitchFamily="34" charset="0"/>
                <a:ea typeface="Calibri" panose="020F0502020204030204" pitchFamily="34" charset="0"/>
                <a:cs typeface="Arial" panose="020B0604020202020204" pitchFamily="34" charset="0"/>
              </a:rPr>
              <a:t>one joint proposal to the Belmont Forum</a:t>
            </a:r>
            <a:r>
              <a:rPr lang="en-US" sz="2600" dirty="0">
                <a:solidFill>
                  <a:schemeClr val="accent4">
                    <a:lumMod val="75000"/>
                  </a:schemeClr>
                </a:solidFill>
                <a:latin typeface="Calibri" panose="020F0502020204030204" pitchFamily="34" charset="0"/>
                <a:ea typeface="Calibri" panose="020F0502020204030204" pitchFamily="34" charset="0"/>
                <a:cs typeface="Arial" panose="020B0604020202020204" pitchFamily="34" charset="0"/>
              </a:rPr>
              <a:t>, </a:t>
            </a: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each participating PI/Co-PI will also have to follow the eligibility criteria and guidelines laid out in the annex of the institution to which they are applying.</a:t>
            </a:r>
            <a:endParaRPr lang="en-US" sz="2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startAt="3"/>
            </a:pPr>
            <a:r>
              <a:rPr lang="en-US" sz="26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Submit your proposal by 10 June 2019, 23:59 UTC. </a:t>
            </a:r>
            <a:endParaRPr lang="en-US" sz="2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0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64A3D5-C1B5-4247-A7E0-DDE38563156E}"/>
              </a:ext>
            </a:extLst>
          </p:cNvPr>
          <p:cNvGraphicFramePr>
            <a:graphicFrameLocks noGrp="1"/>
          </p:cNvGraphicFramePr>
          <p:nvPr>
            <p:extLst>
              <p:ext uri="{D42A27DB-BD31-4B8C-83A1-F6EECF244321}">
                <p14:modId xmlns:p14="http://schemas.microsoft.com/office/powerpoint/2010/main" val="1070693782"/>
              </p:ext>
            </p:extLst>
          </p:nvPr>
        </p:nvGraphicFramePr>
        <p:xfrm>
          <a:off x="557390" y="1435823"/>
          <a:ext cx="7886700" cy="3155496"/>
        </p:xfrm>
        <a:graphic>
          <a:graphicData uri="http://schemas.openxmlformats.org/drawingml/2006/table">
            <a:tbl>
              <a:tblPr firstRow="1" bandRow="1">
                <a:tableStyleId>{85BE263C-DBD7-4A20-BB59-AAB30ACAA65A}</a:tableStyleId>
              </a:tblPr>
              <a:tblGrid>
                <a:gridCol w="3590092">
                  <a:extLst>
                    <a:ext uri="{9D8B030D-6E8A-4147-A177-3AD203B41FA5}">
                      <a16:colId xmlns:a16="http://schemas.microsoft.com/office/drawing/2014/main" val="4240803140"/>
                    </a:ext>
                  </a:extLst>
                </a:gridCol>
                <a:gridCol w="4296608">
                  <a:extLst>
                    <a:ext uri="{9D8B030D-6E8A-4147-A177-3AD203B41FA5}">
                      <a16:colId xmlns:a16="http://schemas.microsoft.com/office/drawing/2014/main" val="525497620"/>
                    </a:ext>
                  </a:extLst>
                </a:gridCol>
              </a:tblGrid>
              <a:tr h="525916">
                <a:tc>
                  <a:txBody>
                    <a:bodyPr/>
                    <a:lstStyle/>
                    <a:p>
                      <a:r>
                        <a:rPr lang="en-US" sz="2400" dirty="0"/>
                        <a:t>Activity</a:t>
                      </a:r>
                    </a:p>
                  </a:txBody>
                  <a:tcPr>
                    <a:solidFill>
                      <a:schemeClr val="accent4">
                        <a:lumMod val="75000"/>
                      </a:schemeClr>
                    </a:solidFill>
                  </a:tcPr>
                </a:tc>
                <a:tc>
                  <a:txBody>
                    <a:bodyPr/>
                    <a:lstStyle/>
                    <a:p>
                      <a:r>
                        <a:rPr lang="en-US" sz="2400" dirty="0"/>
                        <a:t>Estimated Deadline</a:t>
                      </a:r>
                    </a:p>
                  </a:txBody>
                  <a:tcPr>
                    <a:solidFill>
                      <a:schemeClr val="accent4">
                        <a:lumMod val="75000"/>
                      </a:schemeClr>
                    </a:solidFill>
                  </a:tcPr>
                </a:tc>
                <a:extLst>
                  <a:ext uri="{0D108BD9-81ED-4DB2-BD59-A6C34878D82A}">
                    <a16:rowId xmlns:a16="http://schemas.microsoft.com/office/drawing/2014/main" val="449523750"/>
                  </a:ext>
                </a:extLst>
              </a:tr>
              <a:tr h="525916">
                <a:tc>
                  <a:txBody>
                    <a:bodyPr/>
                    <a:lstStyle/>
                    <a:p>
                      <a:r>
                        <a:rPr lang="en-US" sz="2400" dirty="0">
                          <a:solidFill>
                            <a:schemeClr val="tx1">
                              <a:lumMod val="65000"/>
                              <a:lumOff val="35000"/>
                            </a:schemeClr>
                          </a:solidFill>
                        </a:rPr>
                        <a:t>Call Launch</a:t>
                      </a:r>
                    </a:p>
                  </a:txBody>
                  <a:tcPr/>
                </a:tc>
                <a:tc>
                  <a:txBody>
                    <a:bodyPr/>
                    <a:lstStyle/>
                    <a:p>
                      <a:r>
                        <a:rPr lang="en-US" sz="2400" dirty="0">
                          <a:solidFill>
                            <a:schemeClr val="tx1">
                              <a:lumMod val="65000"/>
                              <a:lumOff val="35000"/>
                            </a:schemeClr>
                          </a:solidFill>
                        </a:rPr>
                        <a:t>5 March 2019</a:t>
                      </a:r>
                    </a:p>
                  </a:txBody>
                  <a:tcPr/>
                </a:tc>
                <a:extLst>
                  <a:ext uri="{0D108BD9-81ED-4DB2-BD59-A6C34878D82A}">
                    <a16:rowId xmlns:a16="http://schemas.microsoft.com/office/drawing/2014/main" val="1471563424"/>
                  </a:ext>
                </a:extLst>
              </a:tr>
              <a:tr h="525916">
                <a:tc>
                  <a:txBody>
                    <a:bodyPr/>
                    <a:lstStyle/>
                    <a:p>
                      <a:r>
                        <a:rPr lang="en-US" sz="2400" dirty="0">
                          <a:solidFill>
                            <a:schemeClr val="tx1">
                              <a:lumMod val="65000"/>
                              <a:lumOff val="35000"/>
                            </a:schemeClr>
                          </a:solidFill>
                        </a:rPr>
                        <a:t>Proposals Open</a:t>
                      </a:r>
                    </a:p>
                  </a:txBody>
                  <a:tcPr/>
                </a:tc>
                <a:tc>
                  <a:txBody>
                    <a:bodyPr/>
                    <a:lstStyle/>
                    <a:p>
                      <a:r>
                        <a:rPr lang="en-US" sz="2400" dirty="0">
                          <a:solidFill>
                            <a:schemeClr val="tx1">
                              <a:lumMod val="65000"/>
                              <a:lumOff val="35000"/>
                            </a:schemeClr>
                          </a:solidFill>
                        </a:rPr>
                        <a:t>19 March 2019</a:t>
                      </a:r>
                    </a:p>
                  </a:txBody>
                  <a:tcPr/>
                </a:tc>
                <a:extLst>
                  <a:ext uri="{0D108BD9-81ED-4DB2-BD59-A6C34878D82A}">
                    <a16:rowId xmlns:a16="http://schemas.microsoft.com/office/drawing/2014/main" val="3372735942"/>
                  </a:ext>
                </a:extLst>
              </a:tr>
              <a:tr h="525916">
                <a:tc>
                  <a:txBody>
                    <a:bodyPr/>
                    <a:lstStyle/>
                    <a:p>
                      <a:r>
                        <a:rPr lang="en-US" sz="2400" dirty="0">
                          <a:solidFill>
                            <a:schemeClr val="tx1">
                              <a:lumMod val="65000"/>
                              <a:lumOff val="35000"/>
                            </a:schemeClr>
                          </a:solidFill>
                        </a:rPr>
                        <a:t>Deadline for full proposals</a:t>
                      </a:r>
                    </a:p>
                  </a:txBody>
                  <a:tcPr/>
                </a:tc>
                <a:tc>
                  <a:txBody>
                    <a:bodyPr/>
                    <a:lstStyle/>
                    <a:p>
                      <a:r>
                        <a:rPr lang="en-US" sz="2400">
                          <a:solidFill>
                            <a:schemeClr val="tx1">
                              <a:lumMod val="65000"/>
                              <a:lumOff val="35000"/>
                            </a:schemeClr>
                          </a:solidFill>
                        </a:rPr>
                        <a:t>10 July </a:t>
                      </a:r>
                      <a:r>
                        <a:rPr lang="en-US" sz="2400" dirty="0">
                          <a:solidFill>
                            <a:schemeClr val="tx1">
                              <a:lumMod val="65000"/>
                              <a:lumOff val="35000"/>
                            </a:schemeClr>
                          </a:solidFill>
                        </a:rPr>
                        <a:t>2019 (23:59</a:t>
                      </a:r>
                      <a:r>
                        <a:rPr lang="en-US" sz="2400" baseline="0" dirty="0">
                          <a:solidFill>
                            <a:schemeClr val="tx1">
                              <a:lumMod val="65000"/>
                              <a:lumOff val="35000"/>
                            </a:schemeClr>
                          </a:solidFill>
                        </a:rPr>
                        <a:t> UTC)</a:t>
                      </a:r>
                      <a:endParaRPr lang="en-US" sz="2400" dirty="0">
                        <a:solidFill>
                          <a:schemeClr val="tx1">
                            <a:lumMod val="65000"/>
                            <a:lumOff val="35000"/>
                          </a:schemeClr>
                        </a:solidFill>
                      </a:endParaRPr>
                    </a:p>
                  </a:txBody>
                  <a:tcPr/>
                </a:tc>
                <a:extLst>
                  <a:ext uri="{0D108BD9-81ED-4DB2-BD59-A6C34878D82A}">
                    <a16:rowId xmlns:a16="http://schemas.microsoft.com/office/drawing/2014/main" val="2192876293"/>
                  </a:ext>
                </a:extLst>
              </a:tr>
              <a:tr h="525916">
                <a:tc>
                  <a:txBody>
                    <a:bodyPr/>
                    <a:lstStyle/>
                    <a:p>
                      <a:pPr marL="0" algn="l" defTabSz="685800" rtl="0" eaLnBrk="1" latinLnBrk="0" hangingPunct="1"/>
                      <a:r>
                        <a:rPr lang="en-US" sz="2400" kern="1200" dirty="0">
                          <a:solidFill>
                            <a:schemeClr val="tx1">
                              <a:lumMod val="65000"/>
                              <a:lumOff val="35000"/>
                            </a:schemeClr>
                          </a:solidFill>
                          <a:latin typeface="+mn-lt"/>
                          <a:ea typeface="+mn-ea"/>
                          <a:cs typeface="+mn-cs"/>
                        </a:rPr>
                        <a:t>Review of Proposals</a:t>
                      </a:r>
                    </a:p>
                  </a:txBody>
                  <a:tcPr/>
                </a:tc>
                <a:tc>
                  <a:txBody>
                    <a:bodyPr/>
                    <a:lstStyle/>
                    <a:p>
                      <a:r>
                        <a:rPr lang="en-US" sz="2400" dirty="0">
                          <a:solidFill>
                            <a:schemeClr val="tx1">
                              <a:lumMod val="65000"/>
                              <a:lumOff val="35000"/>
                            </a:schemeClr>
                          </a:solidFill>
                        </a:rPr>
                        <a:t>August 2019</a:t>
                      </a:r>
                    </a:p>
                  </a:txBody>
                  <a:tcPr/>
                </a:tc>
                <a:extLst>
                  <a:ext uri="{0D108BD9-81ED-4DB2-BD59-A6C34878D82A}">
                    <a16:rowId xmlns:a16="http://schemas.microsoft.com/office/drawing/2014/main" val="4056570680"/>
                  </a:ext>
                </a:extLst>
              </a:tr>
              <a:tr h="525916">
                <a:tc>
                  <a:txBody>
                    <a:bodyPr/>
                    <a:lstStyle/>
                    <a:p>
                      <a:r>
                        <a:rPr lang="en-US" sz="2400" dirty="0">
                          <a:solidFill>
                            <a:schemeClr val="tx1">
                              <a:lumMod val="65000"/>
                              <a:lumOff val="35000"/>
                            </a:schemeClr>
                          </a:solidFill>
                        </a:rPr>
                        <a:t>Projects funding start*</a:t>
                      </a:r>
                    </a:p>
                  </a:txBody>
                  <a:tcPr/>
                </a:tc>
                <a:tc>
                  <a:txBody>
                    <a:bodyPr/>
                    <a:lstStyle/>
                    <a:p>
                      <a:r>
                        <a:rPr lang="en-US" sz="2400" dirty="0">
                          <a:solidFill>
                            <a:schemeClr val="tx1">
                              <a:lumMod val="65000"/>
                              <a:lumOff val="35000"/>
                            </a:schemeClr>
                          </a:solidFill>
                        </a:rPr>
                        <a:t>December 2019 – February 2020</a:t>
                      </a:r>
                    </a:p>
                  </a:txBody>
                  <a:tcPr/>
                </a:tc>
                <a:extLst>
                  <a:ext uri="{0D108BD9-81ED-4DB2-BD59-A6C34878D82A}">
                    <a16:rowId xmlns:a16="http://schemas.microsoft.com/office/drawing/2014/main" val="388237257"/>
                  </a:ext>
                </a:extLst>
              </a:tr>
            </a:tbl>
          </a:graphicData>
        </a:graphic>
      </p:graphicFrame>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86D25D-9278-7E41-9F5C-52D8894BA4E4}"/>
              </a:ext>
            </a:extLst>
          </p:cNvPr>
          <p:cNvSpPr txBox="1"/>
          <p:nvPr/>
        </p:nvSpPr>
        <p:spPr>
          <a:xfrm>
            <a:off x="557390" y="5224033"/>
            <a:ext cx="4461478" cy="461665"/>
          </a:xfrm>
          <a:prstGeom prst="rect">
            <a:avLst/>
          </a:prstGeom>
          <a:noFill/>
        </p:spPr>
        <p:txBody>
          <a:bodyPr wrap="none" rtlCol="0">
            <a:spAutoFit/>
          </a:bodyPr>
          <a:lstStyle/>
          <a:p>
            <a:r>
              <a:rPr lang="en-US" sz="2400" dirty="0"/>
              <a:t>*Based on the availability of funds</a:t>
            </a:r>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005A62"/>
                </a:solidFill>
                <a:latin typeface="Trebuchet MS" panose="020B0603020202020204" pitchFamily="34" charset="0"/>
              </a:rPr>
              <a:t>DR3 CRA TIMELINE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107552" y="6300038"/>
            <a:ext cx="1945807" cy="557962"/>
          </a:xfrm>
          <a:prstGeom prst="rect">
            <a:avLst/>
          </a:prstGeom>
          <a:ln/>
        </p:spPr>
      </p:pic>
    </p:spTree>
    <p:extLst>
      <p:ext uri="{BB962C8B-B14F-4D97-AF65-F5344CB8AC3E}">
        <p14:creationId xmlns:p14="http://schemas.microsoft.com/office/powerpoint/2010/main" val="362002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101827" y="6242148"/>
            <a:ext cx="1945807" cy="557962"/>
          </a:xfrm>
          <a:prstGeom prst="rect">
            <a:avLst/>
          </a:prstGeom>
          <a:ln/>
        </p:spPr>
      </p:pic>
      <p:sp>
        <p:nvSpPr>
          <p:cNvPr id="9" name="Content Placeholder 2">
            <a:extLst>
              <a:ext uri="{FF2B5EF4-FFF2-40B4-BE49-F238E27FC236}">
                <a16:creationId xmlns:a16="http://schemas.microsoft.com/office/drawing/2014/main" id="{4C5DB1BF-A6DD-514E-8860-C82B4D43CD16}"/>
              </a:ext>
            </a:extLst>
          </p:cNvPr>
          <p:cNvSpPr>
            <a:spLocks noGrp="1"/>
          </p:cNvSpPr>
          <p:nvPr>
            <p:ph idx="1"/>
          </p:nvPr>
        </p:nvSpPr>
        <p:spPr>
          <a:xfrm>
            <a:off x="308095" y="1193787"/>
            <a:ext cx="8527810" cy="4840395"/>
          </a:xfrm>
        </p:spPr>
        <p:txBody>
          <a:bodyPr>
            <a:noAutofit/>
          </a:bodyPr>
          <a:lstStyle/>
          <a:p>
            <a:pPr marL="285750" indent="-285750">
              <a:buClr>
                <a:srgbClr val="1DA3AB"/>
              </a:buClr>
            </a:pPr>
            <a:r>
              <a:rPr lang="en-US" sz="2300" dirty="0">
                <a:solidFill>
                  <a:srgbClr val="FF0000"/>
                </a:solidFill>
                <a:latin typeface="Trebuchet MS" panose="020B0603020202020204" pitchFamily="34" charset="0"/>
              </a:rPr>
              <a:t>Partnership of funding organizations</a:t>
            </a:r>
            <a:r>
              <a:rPr lang="en-US" sz="2300" dirty="0">
                <a:solidFill>
                  <a:schemeClr val="tx1">
                    <a:lumMod val="65000"/>
                    <a:lumOff val="35000"/>
                  </a:schemeClr>
                </a:solidFill>
                <a:latin typeface="Trebuchet MS" panose="020B0603020202020204" pitchFamily="34" charset="0"/>
              </a:rPr>
              <a:t>, </a:t>
            </a:r>
            <a:r>
              <a:rPr lang="en-US" sz="2300" dirty="0">
                <a:solidFill>
                  <a:srgbClr val="FF0000"/>
                </a:solidFill>
                <a:latin typeface="Trebuchet MS" panose="020B0603020202020204" pitchFamily="34" charset="0"/>
              </a:rPr>
              <a:t>international science councils</a:t>
            </a:r>
            <a:r>
              <a:rPr lang="en-US" sz="2300" dirty="0">
                <a:solidFill>
                  <a:schemeClr val="tx1">
                    <a:lumMod val="65000"/>
                    <a:lumOff val="35000"/>
                  </a:schemeClr>
                </a:solidFill>
                <a:latin typeface="Trebuchet MS" panose="020B0603020202020204" pitchFamily="34" charset="0"/>
              </a:rPr>
              <a:t>, and </a:t>
            </a:r>
            <a:r>
              <a:rPr lang="en-US" sz="2300" dirty="0">
                <a:solidFill>
                  <a:srgbClr val="FF0000"/>
                </a:solidFill>
                <a:latin typeface="Trebuchet MS" panose="020B0603020202020204" pitchFamily="34" charset="0"/>
              </a:rPr>
              <a:t>regional consortia </a:t>
            </a:r>
            <a:r>
              <a:rPr lang="en-US" sz="2300" dirty="0">
                <a:solidFill>
                  <a:schemeClr val="tx1">
                    <a:lumMod val="65000"/>
                    <a:lumOff val="35000"/>
                  </a:schemeClr>
                </a:solidFill>
                <a:latin typeface="Trebuchet MS" panose="020B0603020202020204" pitchFamily="34" charset="0"/>
              </a:rPr>
              <a:t>committed to the advancement of interdisciplinary and transdisciplinary science for </a:t>
            </a:r>
            <a:r>
              <a:rPr lang="en-US" sz="2300" dirty="0">
                <a:solidFill>
                  <a:srgbClr val="0000FF"/>
                </a:solidFill>
                <a:latin typeface="Trebuchet MS" panose="020B0603020202020204" pitchFamily="34" charset="0"/>
              </a:rPr>
              <a:t>sustainability sciences</a:t>
            </a:r>
            <a:r>
              <a:rPr lang="en-US" sz="2300" dirty="0">
                <a:solidFill>
                  <a:schemeClr val="tx1">
                    <a:lumMod val="65000"/>
                    <a:lumOff val="35000"/>
                  </a:schemeClr>
                </a:solidFill>
                <a:latin typeface="Trebuchet MS" panose="020B0603020202020204" pitchFamily="34" charset="0"/>
              </a:rPr>
              <a:t>. </a:t>
            </a:r>
          </a:p>
          <a:p>
            <a:pPr marL="285750" indent="-285750">
              <a:spcBef>
                <a:spcPts val="1800"/>
              </a:spcBef>
              <a:buClr>
                <a:srgbClr val="1DA3AB"/>
              </a:buClr>
            </a:pPr>
            <a:r>
              <a:rPr lang="en-US" sz="2300" dirty="0">
                <a:solidFill>
                  <a:schemeClr val="tx1">
                    <a:lumMod val="65000"/>
                    <a:lumOff val="35000"/>
                  </a:schemeClr>
                </a:solidFill>
                <a:latin typeface="Trebuchet MS" panose="020B0603020202020204" pitchFamily="34" charset="0"/>
              </a:rPr>
              <a:t>Scientist and stakeholder engage through </a:t>
            </a:r>
            <a:r>
              <a:rPr lang="en-US" sz="2300" u="sng" dirty="0">
                <a:solidFill>
                  <a:schemeClr val="accent4">
                    <a:lumMod val="7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Collaborative Research Actions (CRAs)</a:t>
            </a:r>
            <a:r>
              <a:rPr lang="en-US" sz="2300" dirty="0">
                <a:solidFill>
                  <a:schemeClr val="tx1">
                    <a:lumMod val="65000"/>
                    <a:lumOff val="35000"/>
                  </a:schemeClr>
                </a:solidFill>
                <a:latin typeface="Trebuchet MS" panose="020B0603020202020204" pitchFamily="34" charset="0"/>
              </a:rPr>
              <a:t>.</a:t>
            </a:r>
          </a:p>
          <a:p>
            <a:pPr marL="285750" indent="-285750">
              <a:spcBef>
                <a:spcPts val="1800"/>
              </a:spcBef>
              <a:buClr>
                <a:srgbClr val="1DA3AB"/>
              </a:buClr>
            </a:pPr>
            <a:r>
              <a:rPr lang="en-US" sz="2300" dirty="0">
                <a:solidFill>
                  <a:schemeClr val="tx1">
                    <a:lumMod val="65000"/>
                    <a:lumOff val="35000"/>
                  </a:schemeClr>
                </a:solidFill>
                <a:latin typeface="Trebuchet MS" panose="020B0603020202020204" pitchFamily="34" charset="0"/>
              </a:rPr>
              <a:t>Project submitted in the </a:t>
            </a:r>
            <a:r>
              <a:rPr lang="en-US" sz="2300" u="sng" dirty="0">
                <a:solidFill>
                  <a:schemeClr val="accent4">
                    <a:lumMod val="75000"/>
                  </a:schemeClr>
                </a:solidFill>
                <a:latin typeface="Trebuchet MS" panose="020B0603020202020204" pitchFamily="34" charset="0"/>
                <a:hlinkClick r:id="rId5">
                  <a:extLst>
                    <a:ext uri="{A12FA001-AC4F-418D-AE19-62706E023703}">
                      <ahyp:hlinkClr xmlns:ahyp="http://schemas.microsoft.com/office/drawing/2018/hyperlinkcolor" val="tx"/>
                    </a:ext>
                  </a:extLst>
                </a:hlinkClick>
              </a:rPr>
              <a:t>Belmont Forum Grants Operations (BFgo)</a:t>
            </a:r>
            <a:r>
              <a:rPr lang="en-US" sz="2300" dirty="0">
                <a:solidFill>
                  <a:schemeClr val="accent4">
                    <a:lumMod val="75000"/>
                  </a:schemeClr>
                </a:solidFill>
                <a:latin typeface="Trebuchet MS" panose="020B0603020202020204" pitchFamily="34" charset="0"/>
              </a:rPr>
              <a:t> </a:t>
            </a:r>
            <a:r>
              <a:rPr lang="en-US" sz="2300" dirty="0">
                <a:solidFill>
                  <a:schemeClr val="tx1">
                    <a:lumMod val="65000"/>
                    <a:lumOff val="35000"/>
                  </a:schemeClr>
                </a:solidFill>
                <a:latin typeface="Trebuchet MS" panose="020B0603020202020204" pitchFamily="34" charset="0"/>
              </a:rPr>
              <a:t>must be </a:t>
            </a:r>
            <a:r>
              <a:rPr lang="en-US" sz="2300" dirty="0">
                <a:solidFill>
                  <a:srgbClr val="FF0000"/>
                </a:solidFill>
                <a:latin typeface="Trebuchet MS" panose="020B0603020202020204" pitchFamily="34" charset="0"/>
              </a:rPr>
              <a:t>co-developed</a:t>
            </a:r>
            <a:r>
              <a:rPr lang="en-US" sz="2300" dirty="0">
                <a:solidFill>
                  <a:schemeClr val="tx1">
                    <a:lumMod val="65000"/>
                    <a:lumOff val="35000"/>
                  </a:schemeClr>
                </a:solidFill>
                <a:latin typeface="Trebuchet MS" panose="020B0603020202020204" pitchFamily="34" charset="0"/>
              </a:rPr>
              <a:t> by natural scientists, social scientists, and stakeholders from at least three countries.</a:t>
            </a:r>
          </a:p>
          <a:p>
            <a:pPr marL="285750" indent="-285750">
              <a:spcBef>
                <a:spcPts val="1800"/>
              </a:spcBef>
              <a:buClr>
                <a:srgbClr val="1DA3AB"/>
              </a:buClr>
            </a:pPr>
            <a:r>
              <a:rPr lang="en-US" sz="2300" dirty="0">
                <a:solidFill>
                  <a:schemeClr val="tx1">
                    <a:lumMod val="65000"/>
                    <a:lumOff val="35000"/>
                  </a:schemeClr>
                </a:solidFill>
                <a:latin typeface="Trebuchet MS" panose="020B0603020202020204" pitchFamily="34" charset="0"/>
              </a:rPr>
              <a:t>Open data policy and requirements.</a:t>
            </a:r>
          </a:p>
          <a:p>
            <a:pPr marL="285750" indent="-285750">
              <a:spcBef>
                <a:spcPts val="1800"/>
              </a:spcBef>
              <a:buClr>
                <a:srgbClr val="1DA3AB"/>
              </a:buClr>
            </a:pPr>
            <a:r>
              <a:rPr lang="en-US" sz="2300" dirty="0">
                <a:solidFill>
                  <a:schemeClr val="tx1">
                    <a:lumMod val="65000"/>
                    <a:lumOff val="35000"/>
                  </a:schemeClr>
                </a:solidFill>
                <a:latin typeface="Trebuchet MS" panose="020B0603020202020204" pitchFamily="34" charset="0"/>
              </a:rPr>
              <a:t>Details about eligibility and available support can be found in the organizational annexes for each call for proposals.</a:t>
            </a:r>
          </a:p>
        </p:txBody>
      </p:sp>
      <p:sp>
        <p:nvSpPr>
          <p:cNvPr id="13" name="Title 1">
            <a:extLst>
              <a:ext uri="{FF2B5EF4-FFF2-40B4-BE49-F238E27FC236}">
                <a16:creationId xmlns:a16="http://schemas.microsoft.com/office/drawing/2014/main" id="{7F763F6A-233D-424E-B075-205CA219C340}"/>
              </a:ext>
            </a:extLst>
          </p:cNvPr>
          <p:cNvSpPr>
            <a:spLocks noGrp="1"/>
          </p:cNvSpPr>
          <p:nvPr>
            <p:ph type="title"/>
          </p:nvPr>
        </p:nvSpPr>
        <p:spPr>
          <a:xfrm>
            <a:off x="200024" y="408008"/>
            <a:ext cx="6347713" cy="704298"/>
          </a:xfrm>
        </p:spPr>
        <p:txBody>
          <a:bodyPr>
            <a:noAutofit/>
          </a:bodyPr>
          <a:lstStyle/>
          <a:p>
            <a:r>
              <a:rPr lang="en-US" sz="4200" b="1" dirty="0">
                <a:solidFill>
                  <a:srgbClr val="005A62"/>
                </a:solidFill>
                <a:latin typeface="Trebuchet MS" panose="020B0603020202020204" pitchFamily="34" charset="0"/>
              </a:rPr>
              <a:t>Belmont</a:t>
            </a:r>
            <a:r>
              <a:rPr lang="en-US" sz="4200" b="1" dirty="0">
                <a:solidFill>
                  <a:srgbClr val="005A62"/>
                </a:solidFill>
              </a:rPr>
              <a:t> Forum</a:t>
            </a:r>
          </a:p>
        </p:txBody>
      </p:sp>
    </p:spTree>
    <p:extLst>
      <p:ext uri="{BB962C8B-B14F-4D97-AF65-F5344CB8AC3E}">
        <p14:creationId xmlns:p14="http://schemas.microsoft.com/office/powerpoint/2010/main" val="73459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1CCD475-EEEB-5E4F-A9E8-CE172D653CA3}"/>
              </a:ext>
            </a:extLst>
          </p:cNvPr>
          <p:cNvSpPr>
            <a:spLocks noGrp="1"/>
          </p:cNvSpPr>
          <p:nvPr>
            <p:ph type="body" idx="1"/>
          </p:nvPr>
        </p:nvSpPr>
        <p:spPr>
          <a:xfrm>
            <a:off x="76557" y="936942"/>
            <a:ext cx="3868340" cy="578643"/>
          </a:xfrm>
        </p:spPr>
        <p:txBody>
          <a:bodyPr>
            <a:normAutofit/>
          </a:bodyPr>
          <a:lstStyle/>
          <a:p>
            <a:pPr algn="ctr"/>
            <a:r>
              <a:rPr lang="en-US" sz="2400" dirty="0">
                <a:solidFill>
                  <a:srgbClr val="005A62"/>
                </a:solidFill>
              </a:rPr>
              <a:t>Agency Contacts</a:t>
            </a:r>
          </a:p>
        </p:txBody>
      </p:sp>
      <p:sp>
        <p:nvSpPr>
          <p:cNvPr id="11" name="Text Placeholder 10">
            <a:extLst>
              <a:ext uri="{FF2B5EF4-FFF2-40B4-BE49-F238E27FC236}">
                <a16:creationId xmlns:a16="http://schemas.microsoft.com/office/drawing/2014/main" id="{E1DCDE93-FD46-A143-8282-9A8E81BECCAA}"/>
              </a:ext>
            </a:extLst>
          </p:cNvPr>
          <p:cNvSpPr>
            <a:spLocks noGrp="1"/>
          </p:cNvSpPr>
          <p:nvPr>
            <p:ph type="body" sz="quarter" idx="3"/>
          </p:nvPr>
        </p:nvSpPr>
        <p:spPr>
          <a:xfrm>
            <a:off x="4412457" y="935630"/>
            <a:ext cx="3887391" cy="578643"/>
          </a:xfrm>
        </p:spPr>
        <p:txBody>
          <a:bodyPr>
            <a:noAutofit/>
          </a:bodyPr>
          <a:lstStyle/>
          <a:p>
            <a:pPr algn="ctr"/>
            <a:r>
              <a:rPr lang="en-US" sz="2400" dirty="0">
                <a:solidFill>
                  <a:srgbClr val="005A62"/>
                </a:solidFill>
              </a:rPr>
              <a:t>Agency Contacts</a:t>
            </a:r>
          </a:p>
        </p:txBody>
      </p:sp>
      <p:sp>
        <p:nvSpPr>
          <p:cNvPr id="12" name="Content Placeholder 11">
            <a:extLst>
              <a:ext uri="{FF2B5EF4-FFF2-40B4-BE49-F238E27FC236}">
                <a16:creationId xmlns:a16="http://schemas.microsoft.com/office/drawing/2014/main" id="{3F5FAD22-F26C-6B49-A977-5C8B0D1C757F}"/>
              </a:ext>
            </a:extLst>
          </p:cNvPr>
          <p:cNvSpPr>
            <a:spLocks noGrp="1"/>
          </p:cNvSpPr>
          <p:nvPr>
            <p:ph sz="quarter" idx="4"/>
          </p:nvPr>
        </p:nvSpPr>
        <p:spPr>
          <a:xfrm>
            <a:off x="4731546" y="1643968"/>
            <a:ext cx="4066821" cy="4359858"/>
          </a:xfrm>
        </p:spPr>
        <p:txBody>
          <a:bodyPr>
            <a:noAutofit/>
          </a:bodyPr>
          <a:lstStyle/>
          <a:p>
            <a:pPr marL="0" indent="0">
              <a:buClr>
                <a:srgbClr val="19A6B0"/>
              </a:buClr>
              <a:buNone/>
            </a:pPr>
            <a:r>
              <a:rPr lang="en-US" sz="2400" b="1" dirty="0">
                <a:solidFill>
                  <a:schemeClr val="accent4">
                    <a:lumMod val="75000"/>
                  </a:schemeClr>
                </a:solidFill>
              </a:rPr>
              <a:t>QNRF: </a:t>
            </a:r>
            <a:r>
              <a:rPr lang="en-US" sz="2400" dirty="0" err="1">
                <a:solidFill>
                  <a:schemeClr val="tx1">
                    <a:lumMod val="65000"/>
                    <a:lumOff val="35000"/>
                  </a:schemeClr>
                </a:solidFill>
              </a:rPr>
              <a:t>Sadim</a:t>
            </a:r>
            <a:r>
              <a:rPr lang="en-US" sz="2400" dirty="0">
                <a:solidFill>
                  <a:schemeClr val="tx1">
                    <a:lumMod val="65000"/>
                    <a:lumOff val="35000"/>
                  </a:schemeClr>
                </a:solidFill>
              </a:rPr>
              <a:t> </a:t>
            </a:r>
            <a:r>
              <a:rPr lang="en-US" sz="2400" dirty="0" err="1">
                <a:solidFill>
                  <a:schemeClr val="tx1">
                    <a:lumMod val="65000"/>
                    <a:lumOff val="35000"/>
                  </a:schemeClr>
                </a:solidFill>
              </a:rPr>
              <a:t>Jawhar</a:t>
            </a:r>
            <a:r>
              <a:rPr lang="en-US" sz="2400" dirty="0">
                <a:solidFill>
                  <a:schemeClr val="tx1">
                    <a:lumMod val="65000"/>
                    <a:lumOff val="35000"/>
                  </a:schemeClr>
                </a:solidFill>
              </a:rPr>
              <a:t> (admin) 	  or Omar </a:t>
            </a:r>
            <a:r>
              <a:rPr lang="en-US" sz="2400" dirty="0" err="1">
                <a:solidFill>
                  <a:schemeClr val="tx1">
                    <a:lumMod val="65000"/>
                    <a:lumOff val="35000"/>
                  </a:schemeClr>
                </a:solidFill>
              </a:rPr>
              <a:t>Boukhris</a:t>
            </a:r>
            <a:r>
              <a:rPr lang="en-US" sz="2400" dirty="0">
                <a:solidFill>
                  <a:schemeClr val="tx1">
                    <a:lumMod val="65000"/>
                    <a:lumOff val="35000"/>
                  </a:schemeClr>
                </a:solidFill>
              </a:rPr>
              <a:t> 	 	  (scientific)</a:t>
            </a:r>
          </a:p>
          <a:p>
            <a:pPr marL="0" indent="0">
              <a:buClr>
                <a:srgbClr val="19A6B0"/>
              </a:buClr>
              <a:buNone/>
            </a:pPr>
            <a:r>
              <a:rPr lang="en-US" sz="2400" u="sng" dirty="0">
                <a:solidFill>
                  <a:schemeClr val="tx1">
                    <a:lumMod val="65000"/>
                    <a:lumOff val="35000"/>
                  </a:schemeClr>
                </a:solidFill>
              </a:rPr>
              <a:t>http://</a:t>
            </a:r>
            <a:r>
              <a:rPr lang="en-US" sz="2400" u="sng" dirty="0" err="1">
                <a:solidFill>
                  <a:schemeClr val="tx1">
                    <a:lumMod val="65000"/>
                    <a:lumOff val="35000"/>
                  </a:schemeClr>
                </a:solidFill>
              </a:rPr>
              <a:t>support.qnrf.org</a:t>
            </a:r>
            <a:r>
              <a:rPr lang="en-US" sz="2400" u="sng" dirty="0">
                <a:solidFill>
                  <a:schemeClr val="tx1">
                    <a:lumMod val="65000"/>
                    <a:lumOff val="35000"/>
                  </a:schemeClr>
                </a:solidFill>
              </a:rPr>
              <a:t>/</a:t>
            </a:r>
            <a:r>
              <a:rPr lang="en-US" sz="2400" u="sng" dirty="0" err="1">
                <a:solidFill>
                  <a:schemeClr val="tx1">
                    <a:lumMod val="65000"/>
                    <a:lumOff val="35000"/>
                  </a:schemeClr>
                </a:solidFill>
              </a:rPr>
              <a:t>index.php</a:t>
            </a:r>
            <a:r>
              <a:rPr lang="en-US" sz="2400" u="sng" dirty="0">
                <a:solidFill>
                  <a:schemeClr val="tx1">
                    <a:lumMod val="65000"/>
                    <a:lumOff val="35000"/>
                  </a:schemeClr>
                </a:solidFill>
              </a:rPr>
              <a:t>?/Tickets/Submit. </a:t>
            </a:r>
          </a:p>
          <a:p>
            <a:pPr marL="0" indent="0">
              <a:buClr>
                <a:srgbClr val="19A6B0"/>
              </a:buClr>
              <a:buNone/>
            </a:pPr>
            <a:endParaRPr lang="en-US" sz="2400" b="1" dirty="0">
              <a:solidFill>
                <a:schemeClr val="accent4">
                  <a:lumMod val="75000"/>
                </a:schemeClr>
              </a:solidFill>
            </a:endParaRPr>
          </a:p>
          <a:p>
            <a:pPr marL="0" indent="0">
              <a:spcBef>
                <a:spcPts val="0"/>
              </a:spcBef>
              <a:buClr>
                <a:srgbClr val="19A6B0"/>
              </a:buClr>
              <a:buNone/>
            </a:pPr>
            <a:r>
              <a:rPr lang="en-US" sz="2400" b="1" dirty="0">
                <a:solidFill>
                  <a:schemeClr val="accent4">
                    <a:lumMod val="75000"/>
                  </a:schemeClr>
                </a:solidFill>
              </a:rPr>
              <a:t>UKRI: </a:t>
            </a:r>
            <a:r>
              <a:rPr lang="en-US" sz="2400" dirty="0">
                <a:solidFill>
                  <a:schemeClr val="tx1">
                    <a:lumMod val="65000"/>
                    <a:lumOff val="35000"/>
                  </a:schemeClr>
                </a:solidFill>
              </a:rPr>
              <a:t>Liam Haydon</a:t>
            </a:r>
          </a:p>
          <a:p>
            <a:pPr marL="0" indent="0">
              <a:spcBef>
                <a:spcPts val="0"/>
              </a:spcBef>
              <a:buClr>
                <a:srgbClr val="19A6B0"/>
              </a:buClr>
              <a:buNone/>
            </a:pPr>
            <a:r>
              <a:rPr lang="en-US" sz="2400" u="sng" dirty="0" err="1">
                <a:solidFill>
                  <a:schemeClr val="tx1">
                    <a:lumMod val="65000"/>
                    <a:lumOff val="35000"/>
                  </a:schemeClr>
                </a:solidFill>
              </a:rPr>
              <a:t>Liam.Haydon@ukri.org</a:t>
            </a:r>
            <a:endParaRPr lang="en-US" sz="2400" u="sng" dirty="0">
              <a:solidFill>
                <a:schemeClr val="tx1">
                  <a:lumMod val="65000"/>
                  <a:lumOff val="35000"/>
                </a:schemeClr>
              </a:solidFill>
            </a:endParaRPr>
          </a:p>
          <a:p>
            <a:pPr marL="0" indent="0">
              <a:buClr>
                <a:srgbClr val="19A6B0"/>
              </a:buClr>
              <a:buNone/>
            </a:pPr>
            <a:endParaRPr lang="en-US" sz="2400" b="1" dirty="0">
              <a:solidFill>
                <a:schemeClr val="accent4">
                  <a:lumMod val="75000"/>
                </a:schemeClr>
              </a:solidFill>
            </a:endParaRPr>
          </a:p>
          <a:p>
            <a:pPr marL="0" indent="0">
              <a:buClr>
                <a:srgbClr val="19A6B0"/>
              </a:buClr>
              <a:buNone/>
            </a:pPr>
            <a:r>
              <a:rPr lang="en-US" sz="2400" b="1" dirty="0">
                <a:solidFill>
                  <a:schemeClr val="accent4">
                    <a:lumMod val="75000"/>
                  </a:schemeClr>
                </a:solidFill>
              </a:rPr>
              <a:t>NSF: </a:t>
            </a:r>
            <a:r>
              <a:rPr lang="en-US" sz="2400" dirty="0">
                <a:solidFill>
                  <a:schemeClr val="tx1">
                    <a:lumMod val="65000"/>
                    <a:lumOff val="35000"/>
                  </a:schemeClr>
                </a:solidFill>
              </a:rPr>
              <a:t>Maria </a:t>
            </a:r>
            <a:r>
              <a:rPr lang="en-US" sz="2400" dirty="0" err="1">
                <a:solidFill>
                  <a:schemeClr val="tx1">
                    <a:lumMod val="65000"/>
                    <a:lumOff val="35000"/>
                  </a:schemeClr>
                </a:solidFill>
              </a:rPr>
              <a:t>Uhle</a:t>
            </a:r>
            <a:r>
              <a:rPr lang="en-US" sz="2400" dirty="0">
                <a:solidFill>
                  <a:schemeClr val="tx1">
                    <a:lumMod val="65000"/>
                    <a:lumOff val="35000"/>
                  </a:schemeClr>
                </a:solidFill>
              </a:rPr>
              <a:t> </a:t>
            </a:r>
          </a:p>
          <a:p>
            <a:pPr marL="0" indent="0">
              <a:buClr>
                <a:srgbClr val="19A6B0"/>
              </a:buClr>
              <a:buNone/>
            </a:pPr>
            <a:r>
              <a:rPr lang="en-US" sz="2400" dirty="0">
                <a:solidFill>
                  <a:schemeClr val="tx1">
                    <a:lumMod val="65000"/>
                    <a:lumOff val="35000"/>
                  </a:schemeClr>
                </a:solidFill>
                <a:hlinkClick r:id="rId2">
                  <a:extLst>
                    <a:ext uri="{A12FA001-AC4F-418D-AE19-62706E023703}">
                      <ahyp:hlinkClr xmlns:ahyp="http://schemas.microsoft.com/office/drawing/2018/hyperlinkcolor" val="tx"/>
                    </a:ext>
                  </a:extLst>
                </a:hlinkClick>
              </a:rPr>
              <a:t>MUhle@nsf.gov</a:t>
            </a:r>
            <a:endParaRPr lang="en-US" sz="2400" dirty="0">
              <a:solidFill>
                <a:schemeClr val="tx1">
                  <a:lumMod val="65000"/>
                  <a:lumOff val="35000"/>
                </a:schemeClr>
              </a:solidFill>
            </a:endParaRPr>
          </a:p>
        </p:txBody>
      </p:sp>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000" b="1" dirty="0">
                <a:solidFill>
                  <a:srgbClr val="005A62"/>
                </a:solidFill>
                <a:latin typeface="Trebuchet MS" panose="020B0603020202020204" pitchFamily="34" charset="0"/>
              </a:rPr>
              <a:t>Additional Information and Contacts</a:t>
            </a:r>
          </a:p>
        </p:txBody>
      </p:sp>
      <p:pic>
        <p:nvPicPr>
          <p:cNvPr id="14"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086980" y="6260147"/>
            <a:ext cx="1945807" cy="557962"/>
          </a:xfrm>
          <a:prstGeom prst="rect">
            <a:avLst/>
          </a:prstGeom>
          <a:ln/>
        </p:spPr>
      </p:pic>
      <p:sp>
        <p:nvSpPr>
          <p:cNvPr id="3" name="Content Placeholder 2">
            <a:extLst>
              <a:ext uri="{FF2B5EF4-FFF2-40B4-BE49-F238E27FC236}">
                <a16:creationId xmlns:a16="http://schemas.microsoft.com/office/drawing/2014/main" id="{05AE58EF-B75E-E649-B36D-ABAC2BA578C9}"/>
              </a:ext>
            </a:extLst>
          </p:cNvPr>
          <p:cNvSpPr>
            <a:spLocks noGrp="1"/>
          </p:cNvSpPr>
          <p:nvPr>
            <p:ph sz="half" idx="2"/>
          </p:nvPr>
        </p:nvSpPr>
        <p:spPr>
          <a:xfrm>
            <a:off x="345635" y="1643968"/>
            <a:ext cx="4226365" cy="4277089"/>
          </a:xfrm>
        </p:spPr>
        <p:txBody>
          <a:bodyPr>
            <a:noAutofit/>
          </a:bodyPr>
          <a:lstStyle/>
          <a:p>
            <a:pPr marL="0" indent="0">
              <a:buClr>
                <a:srgbClr val="19A6B0"/>
              </a:buClr>
              <a:buNone/>
            </a:pPr>
            <a:r>
              <a:rPr lang="en-US" sz="2400" b="1" dirty="0">
                <a:solidFill>
                  <a:schemeClr val="accent4">
                    <a:lumMod val="75000"/>
                  </a:schemeClr>
                </a:solidFill>
              </a:rPr>
              <a:t>FAPESP:</a:t>
            </a:r>
            <a:r>
              <a:rPr lang="en-US" sz="2400" b="1" dirty="0">
                <a:solidFill>
                  <a:schemeClr val="tx1">
                    <a:lumMod val="65000"/>
                    <a:lumOff val="35000"/>
                  </a:schemeClr>
                </a:solidFill>
              </a:rPr>
              <a:t> </a:t>
            </a:r>
            <a:r>
              <a:rPr lang="en-US" sz="2400" dirty="0">
                <a:solidFill>
                  <a:schemeClr val="tx1">
                    <a:lumMod val="65000"/>
                    <a:lumOff val="35000"/>
                  </a:schemeClr>
                </a:solidFill>
              </a:rPr>
              <a:t>Alexandre </a:t>
            </a:r>
            <a:r>
              <a:rPr lang="en-US" sz="2400" dirty="0" err="1">
                <a:solidFill>
                  <a:schemeClr val="tx1">
                    <a:lumMod val="65000"/>
                    <a:lumOff val="35000"/>
                  </a:schemeClr>
                </a:solidFill>
              </a:rPr>
              <a:t>Roccatto</a:t>
            </a:r>
            <a:endParaRPr lang="en-US" sz="2400" dirty="0">
              <a:solidFill>
                <a:schemeClr val="tx1">
                  <a:lumMod val="65000"/>
                  <a:lumOff val="35000"/>
                </a:schemeClr>
              </a:solidFill>
            </a:endParaRPr>
          </a:p>
          <a:p>
            <a:pPr marL="0" indent="0">
              <a:buClr>
                <a:srgbClr val="19A6B0"/>
              </a:buClr>
              <a:buNone/>
            </a:pPr>
            <a:r>
              <a:rPr lang="en-US" sz="2400" dirty="0" err="1">
                <a:solidFill>
                  <a:schemeClr val="tx1">
                    <a:lumMod val="65000"/>
                    <a:lumOff val="35000"/>
                  </a:schemeClr>
                </a:solidFill>
                <a:hlinkClick r:id="rId4">
                  <a:extLst>
                    <a:ext uri="{A12FA001-AC4F-418D-AE19-62706E023703}">
                      <ahyp:hlinkClr xmlns:ahyp="http://schemas.microsoft.com/office/drawing/2018/hyperlinkcolor" val="tx"/>
                    </a:ext>
                  </a:extLst>
                </a:hlinkClick>
              </a:rPr>
              <a:t>aroccatto@fapesp.</a:t>
            </a:r>
            <a:r>
              <a:rPr lang="en-US" sz="2400" u="sng" dirty="0" err="1">
                <a:solidFill>
                  <a:schemeClr val="tx1">
                    <a:lumMod val="65000"/>
                    <a:lumOff val="35000"/>
                  </a:schemeClr>
                </a:solidFill>
              </a:rPr>
              <a:t>br</a:t>
            </a:r>
            <a:endParaRPr lang="en-US" sz="2400" u="sng" dirty="0">
              <a:solidFill>
                <a:schemeClr val="tx1">
                  <a:lumMod val="65000"/>
                  <a:lumOff val="35000"/>
                </a:schemeClr>
              </a:solidFill>
            </a:endParaRPr>
          </a:p>
          <a:p>
            <a:pPr marL="0" indent="0">
              <a:buClr>
                <a:srgbClr val="19A6B0"/>
              </a:buClr>
              <a:buNone/>
            </a:pPr>
            <a:endParaRPr lang="en-US" sz="2400" dirty="0">
              <a:solidFill>
                <a:schemeClr val="tx1">
                  <a:lumMod val="65000"/>
                  <a:lumOff val="35000"/>
                </a:schemeClr>
              </a:solidFill>
            </a:endParaRPr>
          </a:p>
          <a:p>
            <a:pPr marL="0" indent="0">
              <a:spcBef>
                <a:spcPts val="0"/>
              </a:spcBef>
              <a:buClr>
                <a:srgbClr val="19A6B0"/>
              </a:buClr>
              <a:buNone/>
            </a:pPr>
            <a:r>
              <a:rPr lang="en-US" sz="2400" b="1" dirty="0">
                <a:solidFill>
                  <a:schemeClr val="accent4">
                    <a:lumMod val="75000"/>
                  </a:schemeClr>
                </a:solidFill>
              </a:rPr>
              <a:t>MOST:</a:t>
            </a:r>
            <a:r>
              <a:rPr lang="en-US" sz="2400" b="1" dirty="0">
                <a:solidFill>
                  <a:srgbClr val="19A6B0"/>
                </a:solidFill>
              </a:rPr>
              <a:t> </a:t>
            </a:r>
            <a:r>
              <a:rPr lang="en-US" sz="2400" dirty="0">
                <a:solidFill>
                  <a:schemeClr val="tx1">
                    <a:lumMod val="65000"/>
                    <a:lumOff val="35000"/>
                  </a:schemeClr>
                </a:solidFill>
              </a:rPr>
              <a:t>Yue-</a:t>
            </a:r>
            <a:r>
              <a:rPr lang="en-US" sz="2400" dirty="0" err="1">
                <a:solidFill>
                  <a:schemeClr val="tx1">
                    <a:lumMod val="65000"/>
                    <a:lumOff val="35000"/>
                  </a:schemeClr>
                </a:solidFill>
              </a:rPr>
              <a:t>Gau</a:t>
            </a:r>
            <a:r>
              <a:rPr lang="en-US" sz="2400" dirty="0">
                <a:solidFill>
                  <a:schemeClr val="tx1">
                    <a:lumMod val="65000"/>
                    <a:lumOff val="35000"/>
                  </a:schemeClr>
                </a:solidFill>
              </a:rPr>
              <a:t> Chen or </a:t>
            </a:r>
          </a:p>
          <a:p>
            <a:pPr marL="0" indent="0">
              <a:spcBef>
                <a:spcPts val="0"/>
              </a:spcBef>
              <a:buClr>
                <a:srgbClr val="19A6B0"/>
              </a:buClr>
              <a:buNone/>
            </a:pPr>
            <a:r>
              <a:rPr lang="en-US" sz="2400" dirty="0">
                <a:solidFill>
                  <a:schemeClr val="tx1">
                    <a:lumMod val="65000"/>
                    <a:lumOff val="35000"/>
                  </a:schemeClr>
                </a:solidFill>
              </a:rPr>
              <a:t>	   Hong-Ru Liao</a:t>
            </a:r>
          </a:p>
          <a:p>
            <a:pPr marL="0" indent="0">
              <a:buClr>
                <a:srgbClr val="19A6B0"/>
              </a:buClr>
              <a:buNone/>
            </a:pPr>
            <a:r>
              <a:rPr lang="en-US" sz="2400" dirty="0">
                <a:solidFill>
                  <a:schemeClr val="tx1">
                    <a:lumMod val="65000"/>
                    <a:lumOff val="35000"/>
                  </a:schemeClr>
                </a:solidFill>
                <a:hlinkClick r:id="rId5">
                  <a:extLst>
                    <a:ext uri="{A12FA001-AC4F-418D-AE19-62706E023703}">
                      <ahyp:hlinkClr xmlns:ahyp="http://schemas.microsoft.com/office/drawing/2018/hyperlinkcolor" val="tx"/>
                    </a:ext>
                  </a:extLst>
                </a:hlinkClick>
              </a:rPr>
              <a:t>ygchen@nth.edu/tw</a:t>
            </a:r>
            <a:r>
              <a:rPr lang="en-US" sz="2400" dirty="0">
                <a:solidFill>
                  <a:schemeClr val="tx1">
                    <a:lumMod val="65000"/>
                    <a:lumOff val="35000"/>
                  </a:schemeClr>
                </a:solidFill>
              </a:rPr>
              <a:t> or </a:t>
            </a:r>
            <a:r>
              <a:rPr lang="en-US" sz="2400" u="sng" dirty="0" err="1">
                <a:solidFill>
                  <a:schemeClr val="tx1">
                    <a:lumMod val="65000"/>
                    <a:lumOff val="35000"/>
                  </a:schemeClr>
                </a:solidFill>
              </a:rPr>
              <a:t>hrliao@most.gov.tw</a:t>
            </a:r>
            <a:endParaRPr lang="en-US" sz="2400" u="sng" dirty="0">
              <a:solidFill>
                <a:schemeClr val="tx1">
                  <a:lumMod val="65000"/>
                  <a:lumOff val="35000"/>
                </a:schemeClr>
              </a:solidFill>
            </a:endParaRPr>
          </a:p>
          <a:p>
            <a:pPr>
              <a:buClr>
                <a:srgbClr val="19A6B0"/>
              </a:buClr>
              <a:buFont typeface="Wingdings" pitchFamily="2" charset="2"/>
              <a:buChar char="§"/>
            </a:pPr>
            <a:endParaRPr lang="en-US" sz="2400" dirty="0">
              <a:solidFill>
                <a:schemeClr val="tx1">
                  <a:lumMod val="65000"/>
                  <a:lumOff val="35000"/>
                </a:schemeClr>
              </a:solidFill>
            </a:endParaRPr>
          </a:p>
          <a:p>
            <a:pPr marL="0" indent="0">
              <a:spcBef>
                <a:spcPts val="150"/>
              </a:spcBef>
              <a:buClr>
                <a:srgbClr val="19A6B0"/>
              </a:buClr>
              <a:buNone/>
            </a:pPr>
            <a:r>
              <a:rPr lang="en-US" sz="2400" b="1" dirty="0">
                <a:solidFill>
                  <a:schemeClr val="accent4">
                    <a:lumMod val="75000"/>
                  </a:schemeClr>
                </a:solidFill>
              </a:rPr>
              <a:t>JST: </a:t>
            </a:r>
            <a:r>
              <a:rPr lang="en-US" sz="2400" dirty="0" err="1">
                <a:solidFill>
                  <a:schemeClr val="tx1">
                    <a:lumMod val="65000"/>
                    <a:lumOff val="35000"/>
                  </a:schemeClr>
                </a:solidFill>
              </a:rPr>
              <a:t>Soichi</a:t>
            </a:r>
            <a:r>
              <a:rPr lang="en-US" sz="2400" dirty="0">
                <a:solidFill>
                  <a:schemeClr val="tx1">
                    <a:lumMod val="65000"/>
                    <a:lumOff val="35000"/>
                  </a:schemeClr>
                </a:solidFill>
              </a:rPr>
              <a:t> Kubota, Haruhiko         </a:t>
            </a:r>
          </a:p>
          <a:p>
            <a:pPr marL="0" indent="0">
              <a:spcBef>
                <a:spcPts val="150"/>
              </a:spcBef>
              <a:buClr>
                <a:srgbClr val="19A6B0"/>
              </a:buClr>
              <a:buNone/>
            </a:pPr>
            <a:r>
              <a:rPr lang="en-US" sz="2400" dirty="0">
                <a:solidFill>
                  <a:schemeClr val="tx1">
                    <a:lumMod val="65000"/>
                    <a:lumOff val="35000"/>
                  </a:schemeClr>
                </a:solidFill>
              </a:rPr>
              <a:t>        Tanaka or Oscar </a:t>
            </a:r>
            <a:r>
              <a:rPr lang="en-US" sz="2400" dirty="0" err="1">
                <a:solidFill>
                  <a:schemeClr val="tx1">
                    <a:lumMod val="65000"/>
                    <a:lumOff val="35000"/>
                  </a:schemeClr>
                </a:solidFill>
              </a:rPr>
              <a:t>Rudenstam</a:t>
            </a:r>
            <a:r>
              <a:rPr lang="en-US" sz="2400" dirty="0">
                <a:solidFill>
                  <a:schemeClr val="tx1">
                    <a:lumMod val="65000"/>
                    <a:lumOff val="35000"/>
                  </a:schemeClr>
                </a:solidFill>
              </a:rPr>
              <a:t>  </a:t>
            </a:r>
          </a:p>
          <a:p>
            <a:pPr marL="0" indent="0">
              <a:buClr>
                <a:srgbClr val="19A6B0"/>
              </a:buClr>
              <a:buNone/>
            </a:pPr>
            <a:r>
              <a:rPr lang="en-US" sz="2400" dirty="0" err="1">
                <a:solidFill>
                  <a:schemeClr val="tx1">
                    <a:lumMod val="65000"/>
                    <a:lumOff val="35000"/>
                  </a:schemeClr>
                </a:solidFill>
                <a:hlinkClick r:id="rId6">
                  <a:extLst>
                    <a:ext uri="{A12FA001-AC4F-418D-AE19-62706E023703}">
                      <ahyp:hlinkClr xmlns:ahyp="http://schemas.microsoft.com/office/drawing/2018/hyperlinkcolor" val="tx"/>
                    </a:ext>
                  </a:extLst>
                </a:hlinkClick>
              </a:rPr>
              <a:t>Belmont@jst.go.j</a:t>
            </a:r>
            <a:r>
              <a:rPr lang="en-US" sz="2400" dirty="0" err="1">
                <a:solidFill>
                  <a:schemeClr val="tx1">
                    <a:lumMod val="65000"/>
                    <a:lumOff val="35000"/>
                  </a:schemeClr>
                </a:solidFill>
              </a:rPr>
              <a:t>p</a:t>
            </a:r>
            <a:endParaRPr lang="en-US" sz="2400" dirty="0">
              <a:solidFill>
                <a:schemeClr val="tx1">
                  <a:lumMod val="65000"/>
                  <a:lumOff val="35000"/>
                </a:schemeClr>
              </a:solidFill>
            </a:endParaRPr>
          </a:p>
          <a:p>
            <a:endParaRPr lang="en-US" sz="2400" dirty="0"/>
          </a:p>
        </p:txBody>
      </p:sp>
    </p:spTree>
    <p:extLst>
      <p:ext uri="{BB962C8B-B14F-4D97-AF65-F5344CB8AC3E}">
        <p14:creationId xmlns:p14="http://schemas.microsoft.com/office/powerpoint/2010/main" val="103634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67" y="0"/>
            <a:ext cx="9144000" cy="6858000"/>
          </a:xfrm>
          <a:prstGeom prst="rect">
            <a:avLst/>
          </a:prstGeom>
        </p:spPr>
      </p:pic>
    </p:spTree>
    <p:extLst>
      <p:ext uri="{BB962C8B-B14F-4D97-AF65-F5344CB8AC3E}">
        <p14:creationId xmlns:p14="http://schemas.microsoft.com/office/powerpoint/2010/main" val="124493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 y="-1"/>
            <a:ext cx="9131300" cy="6848475"/>
          </a:xfrm>
          <a:prstGeom prst="rect">
            <a:avLst/>
          </a:prstGeom>
        </p:spPr>
      </p:pic>
    </p:spTree>
    <p:extLst>
      <p:ext uri="{BB962C8B-B14F-4D97-AF65-F5344CB8AC3E}">
        <p14:creationId xmlns:p14="http://schemas.microsoft.com/office/powerpoint/2010/main" val="155104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67" y="0"/>
            <a:ext cx="9152467" cy="6864350"/>
          </a:xfrm>
          <a:prstGeom prst="rect">
            <a:avLst/>
          </a:prstGeom>
        </p:spPr>
      </p:pic>
    </p:spTree>
    <p:extLst>
      <p:ext uri="{BB962C8B-B14F-4D97-AF65-F5344CB8AC3E}">
        <p14:creationId xmlns:p14="http://schemas.microsoft.com/office/powerpoint/2010/main" val="22285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6350"/>
            <a:ext cx="9152467" cy="6864350"/>
          </a:xfrm>
          <a:prstGeom prst="rect">
            <a:avLst/>
          </a:prstGeom>
        </p:spPr>
      </p:pic>
    </p:spTree>
    <p:extLst>
      <p:ext uri="{BB962C8B-B14F-4D97-AF65-F5344CB8AC3E}">
        <p14:creationId xmlns:p14="http://schemas.microsoft.com/office/powerpoint/2010/main" val="197347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108984" y="6300038"/>
            <a:ext cx="1945807" cy="557962"/>
          </a:xfrm>
          <a:prstGeom prst="rect">
            <a:avLst/>
          </a:prstGeom>
          <a:ln/>
        </p:spPr>
      </p:pic>
      <p:sp>
        <p:nvSpPr>
          <p:cNvPr id="6" name="Title 1">
            <a:extLst>
              <a:ext uri="{FF2B5EF4-FFF2-40B4-BE49-F238E27FC236}">
                <a16:creationId xmlns:a16="http://schemas.microsoft.com/office/drawing/2014/main" id="{106D0FF6-7FD7-5F4A-B47C-8B437C44571F}"/>
              </a:ext>
            </a:extLst>
          </p:cNvPr>
          <p:cNvSpPr>
            <a:spLocks noGrp="1"/>
          </p:cNvSpPr>
          <p:nvPr>
            <p:ph type="title"/>
          </p:nvPr>
        </p:nvSpPr>
        <p:spPr>
          <a:xfrm>
            <a:off x="211874" y="1006548"/>
            <a:ext cx="8745962" cy="2853865"/>
          </a:xfrm>
        </p:spPr>
        <p:txBody>
          <a:bodyPr>
            <a:normAutofit/>
          </a:bodyPr>
          <a:lstStyle/>
          <a:p>
            <a:pPr>
              <a:spcBef>
                <a:spcPts val="1200"/>
              </a:spcBef>
            </a:pPr>
            <a:r>
              <a:rPr lang="en-US" sz="3800" b="1" i="1" dirty="0">
                <a:solidFill>
                  <a:srgbClr val="25516F"/>
                </a:solidFill>
                <a:latin typeface="Trebuchet MS" panose="020B0603020202020204" pitchFamily="34" charset="0"/>
                <a:cs typeface="Calibri Light" panose="020F0302020204030204" pitchFamily="34" charset="0"/>
              </a:rPr>
              <a:t>“</a:t>
            </a:r>
            <a:r>
              <a:rPr lang="en-US" b="1" i="1" dirty="0">
                <a:solidFill>
                  <a:schemeClr val="tx1">
                    <a:lumMod val="65000"/>
                    <a:lumOff val="35000"/>
                  </a:schemeClr>
                </a:solidFill>
              </a:rPr>
              <a:t>responds to the growing need for assessment and reduction of disaster risk, collaborative co-design of resilience strategies with a breadth of stakeholders, and scientifically and technologically enhanced responses to disasters.</a:t>
            </a:r>
            <a:r>
              <a:rPr lang="en-US" sz="3800" b="1" i="1" dirty="0">
                <a:solidFill>
                  <a:schemeClr val="tx1">
                    <a:lumMod val="65000"/>
                    <a:lumOff val="35000"/>
                  </a:schemeClr>
                </a:solidFill>
                <a:latin typeface="Trebuchet MS" panose="020B0603020202020204" pitchFamily="34" charset="0"/>
                <a:cs typeface="Calibri Light" panose="020F0302020204030204" pitchFamily="34" charset="0"/>
              </a:rPr>
              <a:t>”</a:t>
            </a:r>
            <a:endParaRPr lang="en-US" sz="3800" b="1" i="1" dirty="0">
              <a:solidFill>
                <a:schemeClr val="tx1">
                  <a:lumMod val="65000"/>
                  <a:lumOff val="35000"/>
                </a:schemeClr>
              </a:solidFill>
              <a:latin typeface="Trebuchet MS" panose="020B0603020202020204" pitchFamily="34" charset="0"/>
            </a:endParaRPr>
          </a:p>
        </p:txBody>
      </p:sp>
      <p:sp>
        <p:nvSpPr>
          <p:cNvPr id="7" name="Title 1">
            <a:extLst>
              <a:ext uri="{FF2B5EF4-FFF2-40B4-BE49-F238E27FC236}">
                <a16:creationId xmlns:a16="http://schemas.microsoft.com/office/drawing/2014/main" id="{7F763F6A-233D-424E-B075-205CA219C340}"/>
              </a:ext>
            </a:extLst>
          </p:cNvPr>
          <p:cNvSpPr txBox="1">
            <a:spLocks/>
          </p:cNvSpPr>
          <p:nvPr/>
        </p:nvSpPr>
        <p:spPr>
          <a:xfrm>
            <a:off x="102762" y="137312"/>
            <a:ext cx="6347713" cy="70429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accent4">
                    <a:lumMod val="50000"/>
                  </a:schemeClr>
                </a:solidFill>
                <a:latin typeface="Trebuchet MS" panose="020B0603020202020204" pitchFamily="34" charset="0"/>
              </a:rPr>
              <a:t>The </a:t>
            </a:r>
            <a:r>
              <a:rPr lang="en-US" sz="3600" b="1" dirty="0">
                <a:solidFill>
                  <a:srgbClr val="25516F"/>
                </a:solidFill>
                <a:latin typeface="Trebuchet MS" panose="020B0703020202090204" pitchFamily="34" charset="0"/>
                <a:cs typeface="Calibri Light" panose="020F0302020204030204" pitchFamily="34" charset="0"/>
              </a:rPr>
              <a:t>DR</a:t>
            </a:r>
            <a:r>
              <a:rPr lang="en-US" sz="3600" b="1" baseline="30000" dirty="0">
                <a:solidFill>
                  <a:srgbClr val="25516F"/>
                </a:solidFill>
                <a:latin typeface="Trebuchet MS" panose="020B0703020202090204" pitchFamily="34" charset="0"/>
                <a:cs typeface="Calibri Light" panose="020F0302020204030204" pitchFamily="34" charset="0"/>
              </a:rPr>
              <a:t>3</a:t>
            </a:r>
            <a:r>
              <a:rPr lang="en-US" sz="3600" b="1" dirty="0">
                <a:solidFill>
                  <a:schemeClr val="accent4">
                    <a:lumMod val="50000"/>
                  </a:schemeClr>
                </a:solidFill>
                <a:latin typeface="Trebuchet MS" panose="020B0603020202020204" pitchFamily="34" charset="0"/>
              </a:rPr>
              <a:t> CRA</a:t>
            </a:r>
          </a:p>
        </p:txBody>
      </p:sp>
      <p:sp>
        <p:nvSpPr>
          <p:cNvPr id="2" name="Rectangle 1"/>
          <p:cNvSpPr/>
          <p:nvPr/>
        </p:nvSpPr>
        <p:spPr>
          <a:xfrm>
            <a:off x="186164" y="4090956"/>
            <a:ext cx="8745963" cy="1661993"/>
          </a:xfrm>
          <a:prstGeom prst="rect">
            <a:avLst/>
          </a:prstGeom>
        </p:spPr>
        <p:txBody>
          <a:bodyPr wrap="square">
            <a:spAutoFit/>
          </a:bodyPr>
          <a:lstStyle/>
          <a:p>
            <a:pPr>
              <a:spcBef>
                <a:spcPts val="1800"/>
              </a:spcBef>
            </a:pPr>
            <a:r>
              <a:rPr lang="en-US" sz="2400" b="1" i="1" dirty="0">
                <a:solidFill>
                  <a:schemeClr val="accent4">
                    <a:lumMod val="75000"/>
                  </a:schemeClr>
                </a:solidFill>
                <a:latin typeface="Trebuchet MS" panose="020B0603020202020204" pitchFamily="34" charset="0"/>
                <a:cs typeface="Calibri Light" panose="020F0302020204030204" pitchFamily="34" charset="0"/>
              </a:rPr>
              <a:t>6 Nations: </a:t>
            </a:r>
            <a:r>
              <a:rPr lang="en-US" sz="2400" i="1" dirty="0">
                <a:solidFill>
                  <a:schemeClr val="accent4">
                    <a:lumMod val="75000"/>
                  </a:schemeClr>
                </a:solidFill>
                <a:latin typeface="Trebuchet MS" panose="020B0603020202020204" pitchFamily="34" charset="0"/>
                <a:cs typeface="Calibri Light" panose="020F0302020204030204" pitchFamily="34" charset="0"/>
              </a:rPr>
              <a:t>Brazil, Chinese Taipei, Japan, Qatar, UK &amp; USA</a:t>
            </a:r>
          </a:p>
          <a:p>
            <a:pPr>
              <a:spcBef>
                <a:spcPts val="1800"/>
              </a:spcBef>
            </a:pPr>
            <a:r>
              <a:rPr lang="en-US" sz="2400" b="1" i="1" dirty="0">
                <a:solidFill>
                  <a:schemeClr val="accent4">
                    <a:lumMod val="75000"/>
                  </a:schemeClr>
                </a:solidFill>
                <a:latin typeface="Trebuchet MS" panose="020B0603020202020204" pitchFamily="34" charset="0"/>
                <a:cs typeface="Calibri Light" panose="020F0302020204030204" pitchFamily="34" charset="0"/>
              </a:rPr>
              <a:t>6 Total Funders: </a:t>
            </a:r>
            <a:r>
              <a:rPr lang="en-US" sz="2400" i="1" dirty="0">
                <a:solidFill>
                  <a:schemeClr val="accent4">
                    <a:lumMod val="75000"/>
                  </a:schemeClr>
                </a:solidFill>
                <a:latin typeface="Trebuchet MS" panose="020B0603020202020204" pitchFamily="34" charset="0"/>
                <a:cs typeface="Calibri Light" panose="020F0302020204030204" pitchFamily="34" charset="0"/>
              </a:rPr>
              <a:t>FAPESP, MOST, JST, QNRF, UKRI &amp; NSF</a:t>
            </a:r>
          </a:p>
          <a:p>
            <a:pPr>
              <a:spcBef>
                <a:spcPts val="1800"/>
              </a:spcBef>
            </a:pPr>
            <a:r>
              <a:rPr lang="en-US" sz="2400" b="1" i="1" dirty="0">
                <a:solidFill>
                  <a:schemeClr val="accent4">
                    <a:lumMod val="75000"/>
                  </a:schemeClr>
                </a:solidFill>
                <a:latin typeface="Trebuchet MS" panose="020B0603020202020204" pitchFamily="34" charset="0"/>
                <a:cs typeface="Calibri Light" panose="020F0302020204030204" pitchFamily="34" charset="0"/>
              </a:rPr>
              <a:t>~$10 million Euros</a:t>
            </a:r>
            <a:endParaRPr lang="en-US" sz="2400" i="1" dirty="0">
              <a:solidFill>
                <a:schemeClr val="accent4">
                  <a:lumMod val="75000"/>
                </a:schemeClr>
              </a:solidFill>
            </a:endParaRPr>
          </a:p>
        </p:txBody>
      </p:sp>
    </p:spTree>
    <p:extLst>
      <p:ext uri="{BB962C8B-B14F-4D97-AF65-F5344CB8AC3E}">
        <p14:creationId xmlns:p14="http://schemas.microsoft.com/office/powerpoint/2010/main" val="98955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005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059559" y="6259136"/>
            <a:ext cx="1945807" cy="557962"/>
          </a:xfrm>
          <a:prstGeom prst="rect">
            <a:avLst/>
          </a:prstGeom>
          <a:ln/>
        </p:spPr>
      </p:pic>
      <p:sp>
        <p:nvSpPr>
          <p:cNvPr id="6" name="Title 1">
            <a:extLst>
              <a:ext uri="{FF2B5EF4-FFF2-40B4-BE49-F238E27FC236}">
                <a16:creationId xmlns:a16="http://schemas.microsoft.com/office/drawing/2014/main" id="{9379E706-4682-7D4C-B66F-89296A12D059}"/>
              </a:ext>
            </a:extLst>
          </p:cNvPr>
          <p:cNvSpPr>
            <a:spLocks noGrp="1"/>
          </p:cNvSpPr>
          <p:nvPr>
            <p:ph type="title"/>
          </p:nvPr>
        </p:nvSpPr>
        <p:spPr>
          <a:xfrm>
            <a:off x="145763" y="103240"/>
            <a:ext cx="7886700" cy="873124"/>
          </a:xfrm>
        </p:spPr>
        <p:txBody>
          <a:bodyPr>
            <a:normAutofit/>
          </a:bodyPr>
          <a:lstStyle/>
          <a:p>
            <a:r>
              <a:rPr lang="en-US" sz="3600" b="1" dirty="0">
                <a:solidFill>
                  <a:srgbClr val="005A62"/>
                </a:solidFill>
                <a:latin typeface="Trebuchet MS" panose="020B0603020202020204" pitchFamily="34" charset="0"/>
              </a:rPr>
              <a:t>BACKGROUND</a:t>
            </a:r>
          </a:p>
        </p:txBody>
      </p:sp>
      <p:sp>
        <p:nvSpPr>
          <p:cNvPr id="7" name="Content Placeholder 2">
            <a:extLst>
              <a:ext uri="{FF2B5EF4-FFF2-40B4-BE49-F238E27FC236}">
                <a16:creationId xmlns:a16="http://schemas.microsoft.com/office/drawing/2014/main" id="{8A8CC434-A3F2-B54D-9BB0-56F304EF6120}"/>
              </a:ext>
            </a:extLst>
          </p:cNvPr>
          <p:cNvSpPr txBox="1">
            <a:spLocks/>
          </p:cNvSpPr>
          <p:nvPr/>
        </p:nvSpPr>
        <p:spPr>
          <a:xfrm>
            <a:off x="238124" y="976364"/>
            <a:ext cx="8767242" cy="523047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spcBef>
                <a:spcPts val="1800"/>
              </a:spcBef>
              <a:buClr>
                <a:srgbClr val="1DA3AB"/>
              </a:buClr>
              <a:buSzPct val="100000"/>
              <a:buFont typeface="Arial" panose="020B0604020202020204" pitchFamily="34" charset="0"/>
              <a:buChar char="•"/>
            </a:pPr>
            <a:r>
              <a:rPr lang="en-US" sz="2800" dirty="0">
                <a:solidFill>
                  <a:schemeClr val="tx1">
                    <a:lumMod val="65000"/>
                    <a:lumOff val="35000"/>
                  </a:schemeClr>
                </a:solidFill>
                <a:latin typeface="Trebuchet MS" panose="020B0603020202020204" pitchFamily="34" charset="0"/>
              </a:rPr>
              <a:t>Policy and decision-makers need to understand, effectively prepare for and mitigate the devastating consequences of disasters.</a:t>
            </a:r>
          </a:p>
          <a:p>
            <a:pPr marL="457200" indent="-457200">
              <a:spcBef>
                <a:spcPts val="1800"/>
              </a:spcBef>
              <a:buClr>
                <a:srgbClr val="1DA3AB"/>
              </a:buClr>
              <a:buSzPct val="100000"/>
              <a:buFont typeface="Arial" panose="020B0604020202020204" pitchFamily="34" charset="0"/>
              <a:buChar char="•"/>
            </a:pPr>
            <a:r>
              <a:rPr lang="en-US" sz="2800" dirty="0">
                <a:solidFill>
                  <a:schemeClr val="tx1">
                    <a:lumMod val="65000"/>
                    <a:lumOff val="35000"/>
                  </a:schemeClr>
                </a:solidFill>
                <a:latin typeface="Trebuchet MS" panose="020B0603020202020204" pitchFamily="34" charset="0"/>
              </a:rPr>
              <a:t>Context derived from four priority areas in the Sendai Framework for Disaster Reduction: </a:t>
            </a:r>
          </a:p>
          <a:p>
            <a:pPr marL="914400" lvl="1" indent="-457200">
              <a:spcBef>
                <a:spcPts val="600"/>
              </a:spcBef>
              <a:buClr>
                <a:srgbClr val="1DA3AB"/>
              </a:buClr>
              <a:buSzPct val="100000"/>
              <a:buFont typeface="Courier New" panose="02070309020205020404" pitchFamily="49" charset="0"/>
              <a:buChar char="o"/>
            </a:pPr>
            <a:r>
              <a:rPr lang="en-US" sz="2400" i="1" dirty="0">
                <a:solidFill>
                  <a:schemeClr val="tx1">
                    <a:lumMod val="50000"/>
                    <a:lumOff val="50000"/>
                  </a:schemeClr>
                </a:solidFill>
                <a:latin typeface="Trebuchet MS" panose="020B0603020202020204" pitchFamily="34" charset="0"/>
              </a:rPr>
              <a:t>Understanding disaster risk;</a:t>
            </a:r>
          </a:p>
          <a:p>
            <a:pPr marL="914400" lvl="1" indent="-457200">
              <a:spcBef>
                <a:spcPts val="600"/>
              </a:spcBef>
              <a:buClr>
                <a:srgbClr val="1DA3AB"/>
              </a:buClr>
              <a:buSzPct val="100000"/>
              <a:buFont typeface="Courier New" panose="02070309020205020404" pitchFamily="49" charset="0"/>
              <a:buChar char="o"/>
            </a:pPr>
            <a:r>
              <a:rPr lang="en-US" sz="2400" i="1" dirty="0">
                <a:solidFill>
                  <a:schemeClr val="tx1">
                    <a:lumMod val="50000"/>
                    <a:lumOff val="50000"/>
                  </a:schemeClr>
                </a:solidFill>
                <a:latin typeface="Trebuchet MS" panose="020B0603020202020204" pitchFamily="34" charset="0"/>
              </a:rPr>
              <a:t>Strengthening disaster risk governance;</a:t>
            </a:r>
          </a:p>
          <a:p>
            <a:pPr marL="914400" lvl="1" indent="-457200">
              <a:spcBef>
                <a:spcPts val="600"/>
              </a:spcBef>
              <a:buClr>
                <a:srgbClr val="1DA3AB"/>
              </a:buClr>
              <a:buSzPct val="100000"/>
              <a:buFont typeface="Courier New" panose="02070309020205020404" pitchFamily="49" charset="0"/>
              <a:buChar char="o"/>
            </a:pPr>
            <a:r>
              <a:rPr lang="en-US" sz="2400" i="1" dirty="0">
                <a:solidFill>
                  <a:schemeClr val="tx1">
                    <a:lumMod val="50000"/>
                    <a:lumOff val="50000"/>
                  </a:schemeClr>
                </a:solidFill>
                <a:latin typeface="Trebuchet MS" panose="020B0603020202020204" pitchFamily="34" charset="0"/>
              </a:rPr>
              <a:t>Investing in disaster reduction for resilience;</a:t>
            </a:r>
          </a:p>
          <a:p>
            <a:pPr marL="914400" lvl="1" indent="-457200">
              <a:spcBef>
                <a:spcPts val="600"/>
              </a:spcBef>
              <a:buClr>
                <a:srgbClr val="1DA3AB"/>
              </a:buClr>
              <a:buSzPct val="100000"/>
              <a:buFont typeface="Courier New" panose="02070309020205020404" pitchFamily="49" charset="0"/>
              <a:buChar char="o"/>
            </a:pPr>
            <a:r>
              <a:rPr lang="en-US" sz="2400" i="1" dirty="0">
                <a:solidFill>
                  <a:schemeClr val="tx1">
                    <a:lumMod val="50000"/>
                    <a:lumOff val="50000"/>
                  </a:schemeClr>
                </a:solidFill>
                <a:latin typeface="Trebuchet MS" panose="020B0603020202020204" pitchFamily="34" charset="0"/>
              </a:rPr>
              <a:t>Enhancing disaster preparedness for effective response, and to “build back better” in recovery, rehabilitation and reconstruction.</a:t>
            </a:r>
          </a:p>
        </p:txBody>
      </p:sp>
    </p:spTree>
    <p:extLst>
      <p:ext uri="{BB962C8B-B14F-4D97-AF65-F5344CB8AC3E}">
        <p14:creationId xmlns:p14="http://schemas.microsoft.com/office/powerpoint/2010/main" val="2737806568"/>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12682</TotalTime>
  <Words>2196</Words>
  <Application>Microsoft Macintosh PowerPoint</Application>
  <PresentationFormat>On-screen Show (4:3)</PresentationFormat>
  <Paragraphs>177</Paragraphs>
  <Slides>30</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Courier New</vt:lpstr>
      <vt:lpstr>Trebuchet MS</vt:lpstr>
      <vt:lpstr>Wingdings</vt:lpstr>
      <vt:lpstr>Wingdings 3</vt:lpstr>
      <vt:lpstr>Office Theme</vt:lpstr>
      <vt:lpstr>Facet</vt:lpstr>
      <vt:lpstr>Custom Design</vt:lpstr>
      <vt:lpstr>PowerPoint Presentation</vt:lpstr>
      <vt:lpstr>Overview</vt:lpstr>
      <vt:lpstr>Belmont Forum</vt:lpstr>
      <vt:lpstr>PowerPoint Presentation</vt:lpstr>
      <vt:lpstr>PowerPoint Presentation</vt:lpstr>
      <vt:lpstr>PowerPoint Presentation</vt:lpstr>
      <vt:lpstr>PowerPoint Presentation</vt:lpstr>
      <vt:lpstr>“responds to the growing need for assessment and reduction of disaster risk, collaborative co-design of resilience strategies with a breadth of stakeholders, and scientifically and technologically enhanced responses to disasters.”</vt:lpstr>
      <vt:lpstr>BACKGROUND</vt:lpstr>
      <vt:lpstr>DISASTERS</vt:lpstr>
      <vt:lpstr>MOTIVATION</vt:lpstr>
      <vt:lpstr>RESEARCH THEMES</vt:lpstr>
      <vt:lpstr>PROPOSAL AIMS</vt:lpstr>
      <vt:lpstr>PROPOSAL ELIGIBILITY OVERVIEW</vt:lpstr>
      <vt:lpstr>PROPOSAL ELIGIBILITY OVERVIEW (cont’d)</vt:lpstr>
      <vt:lpstr>ANNEX: Sao Paulo Research Foundation (FAPESP)</vt:lpstr>
      <vt:lpstr>ANNEX: Sao Paulo Research Foundation (FAPESP)</vt:lpstr>
      <vt:lpstr>ANNEX: Ministry of Science and Technology (MOST)</vt:lpstr>
      <vt:lpstr>ANNEX: Japan Science and Technology Agency (JST)</vt:lpstr>
      <vt:lpstr>ANNEX: Japan Science and Technology Agency (JST)</vt:lpstr>
      <vt:lpstr>ANNEX: Qatar National Research Fund (QNRF)</vt:lpstr>
      <vt:lpstr>ANNEX: Qatar National Research Fund (QNRF)</vt:lpstr>
      <vt:lpstr>ANNEX: Qatar National Research Fund (QNRF)</vt:lpstr>
      <vt:lpstr>ANNEX: UK Research and Innovation (UKRI)</vt:lpstr>
      <vt:lpstr>ANNEX: UK Research and Innovation (UKRI)</vt:lpstr>
      <vt:lpstr>ANNEX: National Science Foundation (NSF)</vt:lpstr>
      <vt:lpstr>HOW TO ENGAGE</vt:lpstr>
      <vt:lpstr>HOW TO ENGAGE (cont’d)</vt:lpstr>
      <vt:lpstr>DR3 CRA TIMELINE</vt:lpstr>
      <vt:lpstr>Additional Information and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Key</dc:creator>
  <cp:lastModifiedBy>Makyba Charles-Ayinde</cp:lastModifiedBy>
  <cp:revision>199</cp:revision>
  <dcterms:created xsi:type="dcterms:W3CDTF">2017-10-26T02:53:08Z</dcterms:created>
  <dcterms:modified xsi:type="dcterms:W3CDTF">2019-05-19T22:07:24Z</dcterms:modified>
</cp:coreProperties>
</file>